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5" r:id="rId30"/>
    <p:sldId id="286" r:id="rId3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Univers"/>
        <a:ea typeface="Univers"/>
        <a:cs typeface="Univers"/>
        <a:sym typeface="Univer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Univers"/>
        <a:ea typeface="Univers"/>
        <a:cs typeface="Univers"/>
        <a:sym typeface="Univer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Univers"/>
        <a:ea typeface="Univers"/>
        <a:cs typeface="Univers"/>
        <a:sym typeface="Univer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Univers"/>
        <a:ea typeface="Univers"/>
        <a:cs typeface="Univers"/>
        <a:sym typeface="Univer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Univers"/>
        <a:ea typeface="Univers"/>
        <a:cs typeface="Univers"/>
        <a:sym typeface="Univers"/>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Univers"/>
        <a:ea typeface="Univers"/>
        <a:cs typeface="Univers"/>
        <a:sym typeface="Univers"/>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Univers"/>
        <a:ea typeface="Univers"/>
        <a:cs typeface="Univers"/>
        <a:sym typeface="Univers"/>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Univers"/>
        <a:ea typeface="Univers"/>
        <a:cs typeface="Univers"/>
        <a:sym typeface="Univers"/>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Univers"/>
        <a:ea typeface="Univers"/>
        <a:cs typeface="Univers"/>
        <a:sym typeface="Univer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Univers"/>
          <a:ea typeface="Univers"/>
          <a:cs typeface="Univer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CFFF"/>
          </a:solidFill>
        </a:fill>
      </a:tcStyle>
    </a:wholeTbl>
    <a:band2H>
      <a:tcTxStyle/>
      <a:tcStyle>
        <a:tcBdr/>
        <a:fill>
          <a:solidFill>
            <a:srgbClr val="ECE8FF"/>
          </a:solidFill>
        </a:fill>
      </a:tcStyle>
    </a:band2H>
    <a:firstCol>
      <a:tcTxStyle b="on" i="off">
        <a:font>
          <a:latin typeface="Univers"/>
          <a:ea typeface="Univers"/>
          <a:cs typeface="Univer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Univers"/>
          <a:ea typeface="Univers"/>
          <a:cs typeface="Univer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Univers"/>
          <a:ea typeface="Univers"/>
          <a:cs typeface="Univer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Univers"/>
          <a:ea typeface="Univers"/>
          <a:cs typeface="Univer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Univers"/>
          <a:ea typeface="Univers"/>
          <a:cs typeface="Univer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Univers"/>
          <a:ea typeface="Univers"/>
          <a:cs typeface="Univer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Univers"/>
          <a:ea typeface="Univers"/>
          <a:cs typeface="Univer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Univers"/>
          <a:ea typeface="Univers"/>
          <a:cs typeface="Univer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Univers"/>
          <a:ea typeface="Univers"/>
          <a:cs typeface="Univer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Univers"/>
          <a:ea typeface="Univers"/>
          <a:cs typeface="Univer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Univers"/>
          <a:ea typeface="Univers"/>
          <a:cs typeface="Univer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Univers"/>
          <a:ea typeface="Univers"/>
          <a:cs typeface="Univer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Univers"/>
          <a:ea typeface="Univers"/>
          <a:cs typeface="Univer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Univers"/>
          <a:ea typeface="Univers"/>
          <a:cs typeface="Univer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Univers"/>
          <a:ea typeface="Univers"/>
          <a:cs typeface="Univer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Univers"/>
          <a:ea typeface="Univers"/>
          <a:cs typeface="Univer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Univers"/>
          <a:ea typeface="Univers"/>
          <a:cs typeface="Univer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Univers"/>
          <a:ea typeface="Univers"/>
          <a:cs typeface="Univer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Univers"/>
          <a:ea typeface="Univers"/>
          <a:cs typeface="Univer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Univers"/>
          <a:ea typeface="Univers"/>
          <a:cs typeface="Univer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Univers"/>
          <a:ea typeface="Univers"/>
          <a:cs typeface="Univer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Univers"/>
          <a:ea typeface="Univers"/>
          <a:cs typeface="Univer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Univers"/>
          <a:ea typeface="Univers"/>
          <a:cs typeface="Univer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46"/>
    <p:restoredTop sz="94674"/>
  </p:normalViewPr>
  <p:slideViewPr>
    <p:cSldViewPr snapToGrid="0">
      <p:cViewPr varScale="1">
        <p:scale>
          <a:sx n="183" d="100"/>
          <a:sy n="183" d="100"/>
        </p:scale>
        <p:origin x="9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1143000" y="685800"/>
            <a:ext cx="4572000" cy="3429000"/>
          </a:xfrm>
          <a:prstGeom prst="rect">
            <a:avLst/>
          </a:prstGeom>
        </p:spPr>
        <p:txBody>
          <a:bodyPr/>
          <a:lstStyle/>
          <a:p>
            <a:endParaRPr/>
          </a:p>
        </p:txBody>
      </p:sp>
      <p:sp>
        <p:nvSpPr>
          <p:cNvPr id="134" name="Shape 13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noRot="1" noChangeAspect="1"/>
          </p:cNvSpPr>
          <p:nvPr>
            <p:ph type="sldImg"/>
          </p:nvPr>
        </p:nvSpPr>
        <p:spPr>
          <a:xfrm>
            <a:off x="381000" y="685800"/>
            <a:ext cx="6096000" cy="3429000"/>
          </a:xfrm>
          <a:prstGeom prst="rect">
            <a:avLst/>
          </a:prstGeom>
        </p:spPr>
        <p:txBody>
          <a:bodyPr/>
          <a:lstStyle/>
          <a:p>
            <a:endParaRPr/>
          </a:p>
        </p:txBody>
      </p:sp>
      <p:sp>
        <p:nvSpPr>
          <p:cNvPr id="144" name="Shape 144"/>
          <p:cNvSpPr>
            <a:spLocks noGrp="1"/>
          </p:cNvSpPr>
          <p:nvPr>
            <p:ph type="body" sz="quarter" idx="1"/>
          </p:nvPr>
        </p:nvSpPr>
        <p:spPr>
          <a:prstGeom prst="rect">
            <a:avLst/>
          </a:prstGeom>
        </p:spPr>
        <p:txBody>
          <a:bodyPr/>
          <a:lstStyle>
            <a:lvl1pPr>
              <a:spcBef>
                <a:spcPts val="0"/>
              </a:spcBef>
            </a:lvl1pPr>
          </a:lstStyle>
          <a:p>
            <a:r>
              <a:t>The leukaemias are a heterogeneous group of malignant blood disorders.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Shape 204"/>
          <p:cNvSpPr>
            <a:spLocks noGrp="1" noRot="1" noChangeAspect="1"/>
          </p:cNvSpPr>
          <p:nvPr>
            <p:ph type="sldImg"/>
          </p:nvPr>
        </p:nvSpPr>
        <p:spPr>
          <a:xfrm>
            <a:off x="381000" y="685800"/>
            <a:ext cx="6096000" cy="3429000"/>
          </a:xfrm>
          <a:prstGeom prst="rect">
            <a:avLst/>
          </a:prstGeom>
        </p:spPr>
        <p:txBody>
          <a:bodyPr/>
          <a:lstStyle/>
          <a:p>
            <a:endParaRPr/>
          </a:p>
        </p:txBody>
      </p:sp>
      <p:sp>
        <p:nvSpPr>
          <p:cNvPr id="205" name="Shape 205"/>
          <p:cNvSpPr>
            <a:spLocks noGrp="1"/>
          </p:cNvSpPr>
          <p:nvPr>
            <p:ph type="body" sz="quarter" idx="1"/>
          </p:nvPr>
        </p:nvSpPr>
        <p:spPr>
          <a:prstGeom prst="rect">
            <a:avLst/>
          </a:prstGeom>
        </p:spPr>
        <p:txBody>
          <a:bodyPr/>
          <a:lstStyle>
            <a:lvl1pPr>
              <a:spcBef>
                <a:spcPts val="0"/>
              </a:spcBef>
            </a:lvl1pPr>
          </a:lstStyle>
          <a:p>
            <a:r>
              <a:t>Peripheral smear from a patient with acute myeloid leukemia. There are two myeloblasts, which are large cells with high nuclear-to-cytoplasmic ratio and nucleoli. Each myeloblast has a pink/red rod-like structure (Auer rod) in the cytoplasm (arrows).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xfrm>
            <a:off x="381000" y="685800"/>
            <a:ext cx="6096000" cy="3429000"/>
          </a:xfrm>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lvl1pPr>
              <a:spcBef>
                <a:spcPts val="0"/>
              </a:spcBef>
            </a:lvl1pPr>
          </a:lstStyle>
          <a:p>
            <a:r>
              <a:t>Bone marrow aspiration and biopsy (usually unilateral) is a key component to the diagnosis of AML.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a:spLocks noGrp="1" noRot="1" noChangeAspect="1"/>
          </p:cNvSpPr>
          <p:nvPr>
            <p:ph type="sldImg"/>
          </p:nvPr>
        </p:nvSpPr>
        <p:spPr>
          <a:xfrm>
            <a:off x="381000" y="685800"/>
            <a:ext cx="6096000" cy="3429000"/>
          </a:xfrm>
          <a:prstGeom prst="rect">
            <a:avLst/>
          </a:prstGeom>
        </p:spPr>
        <p:txBody>
          <a:bodyPr/>
          <a:lstStyle/>
          <a:p>
            <a:endParaRPr/>
          </a:p>
        </p:txBody>
      </p:sp>
      <p:sp>
        <p:nvSpPr>
          <p:cNvPr id="222" name="Shape 222"/>
          <p:cNvSpPr>
            <a:spLocks noGrp="1"/>
          </p:cNvSpPr>
          <p:nvPr>
            <p:ph type="body" sz="quarter" idx="1"/>
          </p:nvPr>
        </p:nvSpPr>
        <p:spPr>
          <a:prstGeom prst="rect">
            <a:avLst/>
          </a:prstGeom>
        </p:spPr>
        <p:txBody>
          <a:bodyPr/>
          <a:lstStyle>
            <a:lvl1pPr>
              <a:spcBef>
                <a:spcPts val="0"/>
              </a:spcBef>
              <a:defRPr>
                <a:solidFill>
                  <a:srgbClr val="232323"/>
                </a:solidFill>
                <a:latin typeface="Arial"/>
                <a:ea typeface="Arial"/>
                <a:cs typeface="Arial"/>
                <a:sym typeface="Arial"/>
              </a:defRPr>
            </a:lvl1pPr>
          </a:lstStyle>
          <a:p>
            <a:r>
              <a:t>The non-lymphoid lineage of the AML blasts can be identified by any of the following: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hape 225"/>
          <p:cNvSpPr>
            <a:spLocks noGrp="1" noRot="1" noChangeAspect="1"/>
          </p:cNvSpPr>
          <p:nvPr>
            <p:ph type="sldImg"/>
          </p:nvPr>
        </p:nvSpPr>
        <p:spPr>
          <a:xfrm>
            <a:off x="381000" y="685800"/>
            <a:ext cx="6096000" cy="3429000"/>
          </a:xfrm>
          <a:prstGeom prst="rect">
            <a:avLst/>
          </a:prstGeom>
        </p:spPr>
        <p:txBody>
          <a:bodyPr/>
          <a:lstStyle/>
          <a:p>
            <a:endParaRPr/>
          </a:p>
        </p:txBody>
      </p:sp>
      <p:sp>
        <p:nvSpPr>
          <p:cNvPr id="226" name="Shape 226"/>
          <p:cNvSpPr>
            <a:spLocks noGrp="1"/>
          </p:cNvSpPr>
          <p:nvPr>
            <p:ph type="body" sz="quarter" idx="1"/>
          </p:nvPr>
        </p:nvSpPr>
        <p:spPr>
          <a:prstGeom prst="rect">
            <a:avLst/>
          </a:prstGeom>
        </p:spPr>
        <p:txBody>
          <a:bodyPr/>
          <a:lstStyle>
            <a:lvl1pPr>
              <a:spcBef>
                <a:spcPts val="0"/>
              </a:spcBef>
              <a:defRPr>
                <a:solidFill>
                  <a:srgbClr val="232323"/>
                </a:solidFill>
                <a:latin typeface="Arial"/>
                <a:ea typeface="Arial"/>
                <a:cs typeface="Arial"/>
                <a:sym typeface="Arial"/>
              </a:defRPr>
            </a:lvl1pPr>
          </a:lstStyle>
          <a:p>
            <a:r>
              <a:t>In addition,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xfrm>
            <a:off x="381000" y="685800"/>
            <a:ext cx="6096000" cy="3429000"/>
          </a:xfrm>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lvl1pPr>
              <a:spcBef>
                <a:spcPts val="0"/>
              </a:spcBef>
              <a:defRPr>
                <a:solidFill>
                  <a:srgbClr val="232323"/>
                </a:solidFill>
                <a:latin typeface="Arial"/>
                <a:ea typeface="Arial"/>
                <a:cs typeface="Arial"/>
                <a:sym typeface="Arial"/>
              </a:defRPr>
            </a:lvl1pPr>
          </a:lstStyle>
          <a:p>
            <a:r>
              <a:t>Approximately 50 percent of patients with newly diagnosed AML will demonstrate cytogenetic abnormalities.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xfrm>
            <a:off x="381000" y="685800"/>
            <a:ext cx="6096000" cy="3429000"/>
          </a:xfrm>
          <a:prstGeom prst="rect">
            <a:avLst/>
          </a:prstGeom>
        </p:spPr>
        <p:txBody>
          <a:bodyPr/>
          <a:lstStyle/>
          <a:p>
            <a:endParaRPr/>
          </a:p>
        </p:txBody>
      </p:sp>
      <p:sp>
        <p:nvSpPr>
          <p:cNvPr id="240" name="Shape 240"/>
          <p:cNvSpPr>
            <a:spLocks noGrp="1"/>
          </p:cNvSpPr>
          <p:nvPr>
            <p:ph type="body" sz="quarter" idx="1"/>
          </p:nvPr>
        </p:nvSpPr>
        <p:spPr>
          <a:prstGeom prst="rect">
            <a:avLst/>
          </a:prstGeom>
        </p:spPr>
        <p:txBody>
          <a:bodyPr/>
          <a:lstStyle>
            <a:lvl1pPr>
              <a:spcBef>
                <a:spcPts val="0"/>
              </a:spcBef>
            </a:lvl1pPr>
          </a:lstStyle>
          <a:p>
            <a:r>
              <a:t>There are six main groups of AML recognized in this classification system</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Shape 257"/>
          <p:cNvSpPr>
            <a:spLocks noGrp="1" noRot="1" noChangeAspect="1"/>
          </p:cNvSpPr>
          <p:nvPr>
            <p:ph type="sldImg"/>
          </p:nvPr>
        </p:nvSpPr>
        <p:spPr>
          <a:xfrm>
            <a:off x="381000" y="685800"/>
            <a:ext cx="6096000" cy="3429000"/>
          </a:xfrm>
          <a:prstGeom prst="rect">
            <a:avLst/>
          </a:prstGeom>
        </p:spPr>
        <p:txBody>
          <a:bodyPr/>
          <a:lstStyle/>
          <a:p>
            <a:endParaRPr/>
          </a:p>
        </p:txBody>
      </p:sp>
      <p:sp>
        <p:nvSpPr>
          <p:cNvPr id="258" name="Shape 258"/>
          <p:cNvSpPr>
            <a:spLocks noGrp="1"/>
          </p:cNvSpPr>
          <p:nvPr>
            <p:ph type="body" sz="quarter" idx="1"/>
          </p:nvPr>
        </p:nvSpPr>
        <p:spPr>
          <a:prstGeom prst="rect">
            <a:avLst/>
          </a:prstGeom>
        </p:spPr>
        <p:txBody>
          <a:bodyPr/>
          <a:lstStyle/>
          <a:p>
            <a:pPr>
              <a:spcBef>
                <a:spcPts val="0"/>
              </a:spcBef>
              <a:defRPr>
                <a:solidFill>
                  <a:srgbClr val="232323"/>
                </a:solidFill>
                <a:latin typeface="Arial"/>
                <a:ea typeface="Arial"/>
                <a:cs typeface="Arial"/>
                <a:sym typeface="Arial"/>
              </a:defRPr>
            </a:pPr>
            <a:r>
              <a:t>Pretreatment evaluation for AML should include a thorough </a:t>
            </a:r>
          </a:p>
          <a:p>
            <a:pPr>
              <a:spcBef>
                <a:spcPts val="0"/>
              </a:spcBef>
              <a:defRPr>
                <a:solidFill>
                  <a:srgbClr val="232323"/>
                </a:solidFill>
                <a:latin typeface="Arial"/>
                <a:ea typeface="Arial"/>
                <a:cs typeface="Arial"/>
                <a:sym typeface="Arial"/>
              </a:defRPr>
            </a:pPr>
            <a:endParaRPr/>
          </a:p>
          <a:p>
            <a:pPr>
              <a:spcBef>
                <a:spcPts val="0"/>
              </a:spcBef>
              <a:defRPr>
                <a:solidFill>
                  <a:srgbClr val="232323"/>
                </a:solidFill>
                <a:latin typeface="Arial"/>
                <a:ea typeface="Arial"/>
                <a:cs typeface="Arial"/>
                <a:sym typeface="Arial"/>
              </a:defRPr>
            </a:pPr>
            <a:r>
              <a:t>and comorbid conditions Particular attention should be paid to the presence of</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xfrm>
            <a:off x="381000" y="685800"/>
            <a:ext cx="6096000" cy="3429000"/>
          </a:xfrm>
          <a:prstGeom prst="rect">
            <a:avLst/>
          </a:prstGeom>
        </p:spPr>
        <p:txBody>
          <a:bodyPr/>
          <a:lstStyle/>
          <a:p>
            <a:endParaRPr/>
          </a:p>
        </p:txBody>
      </p:sp>
      <p:sp>
        <p:nvSpPr>
          <p:cNvPr id="271" name="Shape 271"/>
          <p:cNvSpPr>
            <a:spLocks noGrp="1"/>
          </p:cNvSpPr>
          <p:nvPr>
            <p:ph type="body" sz="quarter" idx="1"/>
          </p:nvPr>
        </p:nvSpPr>
        <p:spPr>
          <a:prstGeom prst="rect">
            <a:avLst/>
          </a:prstGeom>
        </p:spPr>
        <p:txBody>
          <a:bodyPr/>
          <a:lstStyle/>
          <a:p>
            <a:pPr>
              <a:spcBef>
                <a:spcPts val="0"/>
              </a:spcBef>
              <a:defRPr>
                <a:solidFill>
                  <a:srgbClr val="3B3835"/>
                </a:solidFill>
                <a:latin typeface="Helvetica Neue"/>
                <a:ea typeface="Helvetica Neue"/>
                <a:cs typeface="Helvetica Neue"/>
                <a:sym typeface="Helvetica Neue"/>
              </a:defRPr>
            </a:pPr>
            <a:r>
              <a:t> Blasts and promyelocytes heavily granulated, Auer rods often abundant </a:t>
            </a:r>
          </a:p>
          <a:p>
            <a:pPr>
              <a:spcBef>
                <a:spcPts val="0"/>
              </a:spcBef>
              <a:defRPr>
                <a:solidFill>
                  <a:srgbClr val="3B3835"/>
                </a:solidFill>
                <a:latin typeface="Helvetica Neue"/>
                <a:ea typeface="Helvetica Neue"/>
                <a:cs typeface="Helvetica Neue"/>
                <a:sym typeface="Helvetica Neue"/>
              </a:defRPr>
            </a:pPr>
            <a:r>
              <a:t> Disseminated intravascular coagulation (DIC) common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noRot="1" noChangeAspect="1"/>
          </p:cNvSpPr>
          <p:nvPr>
            <p:ph type="sldImg"/>
          </p:nvPr>
        </p:nvSpPr>
        <p:spPr>
          <a:xfrm>
            <a:off x="381000" y="685800"/>
            <a:ext cx="6096000" cy="3429000"/>
          </a:xfrm>
          <a:prstGeom prst="rect">
            <a:avLst/>
          </a:prstGeom>
        </p:spPr>
        <p:txBody>
          <a:bodyPr/>
          <a:lstStyle/>
          <a:p>
            <a:endParaRPr/>
          </a:p>
        </p:txBody>
      </p:sp>
      <p:sp>
        <p:nvSpPr>
          <p:cNvPr id="154" name="Shape 154"/>
          <p:cNvSpPr>
            <a:spLocks noGrp="1"/>
          </p:cNvSpPr>
          <p:nvPr>
            <p:ph type="body" sz="quarter" idx="1"/>
          </p:nvPr>
        </p:nvSpPr>
        <p:spPr>
          <a:prstGeom prst="rect">
            <a:avLst/>
          </a:prstGeom>
        </p:spPr>
        <p:txBody>
          <a:bodyPr/>
          <a:lstStyle>
            <a:lvl1pPr>
              <a:spcBef>
                <a:spcPts val="0"/>
              </a:spcBef>
            </a:lvl1pPr>
          </a:lstStyle>
          <a:p>
            <a:r>
              <a:t>As for other malignancies, the evolution of leukaemia is likely to be a multistep process. Thus, accumulated genetic mutations corrupt normal cellular pathways controlling proliferation and differentiation and lead to the production of an autonomous proliferating stem cell clone (‘clonal evolution’). It is easiest to think about the aetiology in terms of these acquired genetic abnormalities and other more general predisposing factors.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Shape 158"/>
          <p:cNvSpPr>
            <a:spLocks noGrp="1" noRot="1" noChangeAspect="1"/>
          </p:cNvSpPr>
          <p:nvPr>
            <p:ph type="sldImg"/>
          </p:nvPr>
        </p:nvSpPr>
        <p:spPr>
          <a:xfrm>
            <a:off x="381000" y="685800"/>
            <a:ext cx="6096000" cy="3429000"/>
          </a:xfrm>
          <a:prstGeom prst="rect">
            <a:avLst/>
          </a:prstGeom>
        </p:spPr>
        <p:txBody>
          <a:bodyPr/>
          <a:lstStyle/>
          <a:p>
            <a:endParaRPr/>
          </a:p>
        </p:txBody>
      </p:sp>
      <p:sp>
        <p:nvSpPr>
          <p:cNvPr id="159" name="Shape 159"/>
          <p:cNvSpPr>
            <a:spLocks noGrp="1"/>
          </p:cNvSpPr>
          <p:nvPr>
            <p:ph type="body" sz="quarter" idx="1"/>
          </p:nvPr>
        </p:nvSpPr>
        <p:spPr>
          <a:prstGeom prst="rect">
            <a:avLst/>
          </a:prstGeom>
        </p:spPr>
        <p:txBody>
          <a:bodyPr/>
          <a:lstStyle>
            <a:lvl1pPr>
              <a:spcBef>
                <a:spcPts val="0"/>
              </a:spcBef>
            </a:lvl1pPr>
          </a:lstStyle>
          <a:p>
            <a:r>
              <a:t>Factors predisposing to leukaemia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xfrm>
            <a:off x="381000" y="685800"/>
            <a:ext cx="6096000" cy="3429000"/>
          </a:xfrm>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a:spcBef>
                <a:spcPts val="0"/>
              </a:spcBef>
            </a:pPr>
            <a:endParaRPr/>
          </a:p>
          <a:p>
            <a:pPr>
              <a:spcBef>
                <a:spcPts val="0"/>
              </a:spcBef>
            </a:pPr>
            <a:r>
              <a:t>Classification of leukaemia</a:t>
            </a:r>
          </a:p>
          <a:p>
            <a:pPr>
              <a:spcBef>
                <a:spcPts val="0"/>
              </a:spcBef>
            </a:pPr>
            <a:r>
              <a:t>The leukaemias can most broadly be divided into acute and chronic types depending on their clinical course. The classification illustrated here further divides leukaemias into their cell of origin (i.e. myeloid or lymphoid) and refers to the microscopic appearance (morphology) of the leukaemic cells. </a:t>
            </a:r>
          </a:p>
          <a:p>
            <a:pPr>
              <a:spcBef>
                <a:spcPts val="0"/>
              </a:spcBef>
            </a:pPr>
            <a:endParaRPr/>
          </a:p>
          <a:p>
            <a:pPr>
              <a:spcBef>
                <a:spcPts val="0"/>
              </a:spcBef>
            </a:pPr>
            <a:r>
              <a:t>The traditional classification of the acute leukaemias is that of the FAB group – the abbreviation being for the French, American and British nationalities of the terminologists – but this has been overtaken by the World Health Organization (WHO) system. Basic morphological techniques (e.g. microscopic inspection of a blood film and bone marrow sample) remain important in the initial diagnosis but cytogenetic and molecular genetic techniques are becoming increasingly important in classification as acquired genetic changes frequently have prognostic significance and can guide treatment.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noRot="1" noChangeAspect="1"/>
          </p:cNvSpPr>
          <p:nvPr>
            <p:ph type="sldImg"/>
          </p:nvPr>
        </p:nvSpPr>
        <p:spPr>
          <a:xfrm>
            <a:off x="381000" y="685800"/>
            <a:ext cx="6096000" cy="3429000"/>
          </a:xfrm>
          <a:prstGeom prst="rect">
            <a:avLst/>
          </a:prstGeom>
        </p:spPr>
        <p:txBody>
          <a:bodyPr/>
          <a:lstStyle/>
          <a:p>
            <a:endParaRPr/>
          </a:p>
        </p:txBody>
      </p:sp>
      <p:sp>
        <p:nvSpPr>
          <p:cNvPr id="171" name="Shape 171"/>
          <p:cNvSpPr>
            <a:spLocks noGrp="1"/>
          </p:cNvSpPr>
          <p:nvPr>
            <p:ph type="body" sz="quarter" idx="1"/>
          </p:nvPr>
        </p:nvSpPr>
        <p:spPr>
          <a:prstGeom prst="rect">
            <a:avLst/>
          </a:prstGeom>
        </p:spPr>
        <p:txBody>
          <a:bodyPr/>
          <a:lstStyle/>
          <a:p>
            <a:pPr>
              <a:spcBef>
                <a:spcPts val="0"/>
              </a:spcBef>
            </a:pPr>
            <a:r>
              <a:t>Diagnostic methods used in hematology (i.e. phenotype based on cytomorphology, immunophenotyping, and histology), and genetic methods (i.e. cytogenetics, accompanied by FISH and molecular genetics). Source: Hoffbrand AV, et al. </a:t>
            </a:r>
            <a:r>
              <a:rPr i="1"/>
              <a:t>Postgraduate Haematology</a:t>
            </a:r>
            <a:r>
              <a:t>, 7th edn. John Wiley &amp; Sons, 2016. Reproduced with permission of John Wiley &amp; Sons.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381000" y="685800"/>
            <a:ext cx="6096000" cy="3429000"/>
          </a:xfrm>
          <a:prstGeom prst="rect">
            <a:avLst/>
          </a:prstGeom>
        </p:spPr>
        <p:txBody>
          <a:bodyPr/>
          <a:lstStyle/>
          <a:p>
            <a:endParaRPr/>
          </a:p>
        </p:txBody>
      </p:sp>
      <p:sp>
        <p:nvSpPr>
          <p:cNvPr id="176" name="Shape 176"/>
          <p:cNvSpPr>
            <a:spLocks noGrp="1"/>
          </p:cNvSpPr>
          <p:nvPr>
            <p:ph type="body" sz="quarter" idx="1"/>
          </p:nvPr>
        </p:nvSpPr>
        <p:spPr>
          <a:prstGeom prst="rect">
            <a:avLst/>
          </a:prstGeom>
        </p:spPr>
        <p:txBody>
          <a:bodyPr/>
          <a:lstStyle>
            <a:lvl1pPr>
              <a:spcBef>
                <a:spcPts val="0"/>
              </a:spcBef>
              <a:defRPr>
                <a:solidFill>
                  <a:srgbClr val="232323"/>
                </a:solidFill>
                <a:latin typeface="Arial"/>
                <a:ea typeface="Arial"/>
                <a:cs typeface="Arial"/>
                <a:sym typeface="Arial"/>
              </a:defRPr>
            </a:lvl1pPr>
          </a:lstStyle>
          <a:p>
            <a:r>
              <a:t>As a result, there is an accumulation of leukemic blasts or immature forms in the bone marrow, peripheral blood, and occasionally in other tissues, with a variable reduction in the production of normal red blood cells, platelets, and mature granulocytes.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xfrm>
            <a:off x="381000" y="685800"/>
            <a:ext cx="6096000" cy="3429000"/>
          </a:xfrm>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pPr>
              <a:spcBef>
                <a:spcPts val="0"/>
              </a:spcBef>
              <a:defRPr>
                <a:solidFill>
                  <a:srgbClr val="232323"/>
                </a:solidFill>
                <a:latin typeface="Arial"/>
                <a:ea typeface="Arial"/>
                <a:cs typeface="Arial"/>
                <a:sym typeface="Arial"/>
              </a:defRPr>
            </a:pPr>
            <a:r>
              <a:t>In contrast, AML accounts for less than 10 percent of acute leukemias in children less than 10 years of age. </a:t>
            </a:r>
          </a:p>
          <a:p>
            <a:pPr>
              <a:spcBef>
                <a:spcPts val="0"/>
              </a:spcBef>
              <a:defRPr>
                <a:solidFill>
                  <a:srgbClr val="232323"/>
                </a:solidFill>
                <a:latin typeface="Arial"/>
                <a:ea typeface="Arial"/>
                <a:cs typeface="Arial"/>
                <a:sym typeface="Arial"/>
              </a:defRPr>
            </a:pPr>
            <a:endParaRPr/>
          </a:p>
          <a:p>
            <a:pPr>
              <a:spcBef>
                <a:spcPts val="0"/>
              </a:spcBef>
              <a:defRPr>
                <a:solidFill>
                  <a:srgbClr val="232323"/>
                </a:solidFill>
                <a:latin typeface="Arial"/>
                <a:ea typeface="Arial"/>
                <a:cs typeface="Arial"/>
                <a:sym typeface="Arial"/>
              </a:defRPr>
            </a:pPr>
            <a:r>
              <a:t>The incidence increases with age </a:t>
            </a:r>
          </a:p>
          <a:p>
            <a:pPr>
              <a:spcBef>
                <a:spcPts val="0"/>
              </a:spcBef>
              <a:defRPr>
                <a:solidFill>
                  <a:srgbClr val="232323"/>
                </a:solidFill>
                <a:latin typeface="Arial"/>
                <a:ea typeface="Arial"/>
                <a:cs typeface="Arial"/>
                <a:sym typeface="Arial"/>
              </a:defRPr>
            </a:pPr>
            <a:endParaRPr/>
          </a:p>
          <a:p>
            <a:pPr>
              <a:spcBef>
                <a:spcPts val="0"/>
              </a:spcBef>
              <a:defRPr>
                <a:solidFill>
                  <a:srgbClr val="232323"/>
                </a:solidFill>
                <a:latin typeface="Arial"/>
                <a:ea typeface="Arial"/>
                <a:cs typeface="Arial"/>
                <a:sym typeface="Arial"/>
              </a:defRPr>
            </a:pPr>
            <a:r>
              <a:t>The male:female ratio is approximately 5:3.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noRot="1" noChangeAspect="1"/>
          </p:cNvSpPr>
          <p:nvPr>
            <p:ph type="sldImg"/>
          </p:nvPr>
        </p:nvSpPr>
        <p:spPr>
          <a:xfrm>
            <a:off x="381000" y="685800"/>
            <a:ext cx="6096000" cy="3429000"/>
          </a:xfrm>
          <a:prstGeom prst="rect">
            <a:avLst/>
          </a:prstGeom>
        </p:spPr>
        <p:txBody>
          <a:bodyPr/>
          <a:lstStyle/>
          <a:p>
            <a:endParaRPr/>
          </a:p>
        </p:txBody>
      </p:sp>
      <p:sp>
        <p:nvSpPr>
          <p:cNvPr id="187" name="Shape 187"/>
          <p:cNvSpPr>
            <a:spLocks noGrp="1"/>
          </p:cNvSpPr>
          <p:nvPr>
            <p:ph type="body" sz="quarter" idx="1"/>
          </p:nvPr>
        </p:nvSpPr>
        <p:spPr>
          <a:prstGeom prst="rect">
            <a:avLst/>
          </a:prstGeom>
        </p:spPr>
        <p:txBody>
          <a:bodyPr/>
          <a:lstStyle/>
          <a:p>
            <a:pPr>
              <a:spcBef>
                <a:spcPts val="0"/>
              </a:spcBef>
              <a:defRPr>
                <a:solidFill>
                  <a:srgbClr val="232323"/>
                </a:solidFill>
                <a:latin typeface="Arial"/>
                <a:ea typeface="Arial"/>
                <a:cs typeface="Arial"/>
                <a:sym typeface="Arial"/>
              </a:defRPr>
            </a:pPr>
            <a:r>
              <a:t>Patient with AML generally present with symptoms related to complications of pancytopenia including weakness and easy fatigability, infections of variable severity, and/or hemorrhagic findings such as gingival bleeding, ecchymoses, epistaxis, or menorrhagia . Combinations of these symptoms are common.</a:t>
            </a:r>
          </a:p>
          <a:p>
            <a:pPr>
              <a:spcBef>
                <a:spcPts val="0"/>
              </a:spcBef>
              <a:defRPr>
                <a:solidFill>
                  <a:srgbClr val="232323"/>
                </a:solidFill>
                <a:latin typeface="Arial"/>
                <a:ea typeface="Arial"/>
                <a:cs typeface="Arial"/>
                <a:sym typeface="Arial"/>
              </a:defRPr>
            </a:pPr>
            <a:endParaRPr/>
          </a:p>
          <a:p>
            <a:pPr>
              <a:spcBef>
                <a:spcPts val="0"/>
              </a:spcBef>
            </a:pPr>
            <a:r>
              <a:t> If fever is present, it is almost always related to infection</a:t>
            </a:r>
          </a:p>
          <a:p>
            <a:pPr>
              <a:spcBef>
                <a:spcPts val="0"/>
              </a:spcBef>
            </a:pPr>
            <a:endParaRPr/>
          </a:p>
          <a:p>
            <a:pPr>
              <a:spcBef>
                <a:spcPts val="0"/>
              </a:spcBef>
              <a:defRPr b="1"/>
            </a:pPr>
            <a:r>
              <a:t>Skin</a:t>
            </a:r>
            <a:r>
              <a:rPr b="0"/>
              <a:t> — Examination of the skin can reveal pallor secondary to anemia, petechiae or ecchymoses secondary to thrombocytopenia or disseminated intravascular coagulation, or infiltrative lesions suggestive of leukemic involvement (leukemia cutis or myeloid sarcoma). Leukemic involvement of the skin occurs in up to 13 percent of patients and is most often found in patients with AML with a prominent monocytic or myelomonocytic component. The lesions are often nodular and violaceous/gray-blue in color. </a:t>
            </a:r>
          </a:p>
          <a:p>
            <a:pPr>
              <a:spcBef>
                <a:spcPts val="0"/>
              </a:spcBef>
              <a:defRPr b="1"/>
            </a:pPr>
            <a:r>
              <a:t>Central nervous system</a:t>
            </a:r>
            <a:r>
              <a:rPr b="0"/>
              <a:t> — The incidence of central nervous system (CNS) involvement at the time of diagnosis is unknown since routine evaluation in patients without signs or symptoms is not recommended.</a:t>
            </a:r>
          </a:p>
          <a:p>
            <a:pPr>
              <a:spcBef>
                <a:spcPts val="0"/>
              </a:spcBef>
            </a:pPr>
            <a:endParaRPr b="0"/>
          </a:p>
          <a:p>
            <a:pPr>
              <a:spcBef>
                <a:spcPts val="0"/>
              </a:spcBef>
              <a:defRPr b="1"/>
            </a:pPr>
            <a:r>
              <a:t>Organomegaly</a:t>
            </a:r>
            <a:r>
              <a:rPr b="0"/>
              <a:t> — Palpable adenopathy is uncommon in patients with AML and significant lymph node enlargement is rare. Similarly, hepatomegaly and splenomegaly are present in approximately 10 percent of cases each and, if found, may suggest the possibility of acute lymphoblastic leukemia or evolution of AML from a prior myeloproliferative disorder (eg, blast crisis of chronic myeloid leukemia)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hape 199"/>
          <p:cNvSpPr>
            <a:spLocks noGrp="1" noRot="1" noChangeAspect="1"/>
          </p:cNvSpPr>
          <p:nvPr>
            <p:ph type="sldImg"/>
          </p:nvPr>
        </p:nvSpPr>
        <p:spPr>
          <a:xfrm>
            <a:off x="381000" y="685800"/>
            <a:ext cx="6096000" cy="3429000"/>
          </a:xfrm>
          <a:prstGeom prst="rect">
            <a:avLst/>
          </a:prstGeom>
        </p:spPr>
        <p:txBody>
          <a:bodyPr/>
          <a:lstStyle/>
          <a:p>
            <a:endParaRPr/>
          </a:p>
        </p:txBody>
      </p:sp>
      <p:sp>
        <p:nvSpPr>
          <p:cNvPr id="200" name="Shape 200"/>
          <p:cNvSpPr>
            <a:spLocks noGrp="1"/>
          </p:cNvSpPr>
          <p:nvPr>
            <p:ph type="body" sz="quarter" idx="1"/>
          </p:nvPr>
        </p:nvSpPr>
        <p:spPr>
          <a:prstGeom prst="rect">
            <a:avLst/>
          </a:prstGeom>
        </p:spPr>
        <p:txBody>
          <a:bodyPr/>
          <a:lstStyle/>
          <a:p>
            <a:pPr>
              <a:spcBef>
                <a:spcPts val="0"/>
              </a:spcBef>
              <a:defRPr>
                <a:solidFill>
                  <a:srgbClr val="232323"/>
                </a:solidFill>
                <a:latin typeface="Arial"/>
                <a:ea typeface="Arial"/>
                <a:cs typeface="Arial"/>
                <a:sym typeface="Arial"/>
              </a:defRPr>
            </a:pPr>
            <a:r>
              <a:t>Analysis of the peripheral blood at presentation usually reveals a normocytic, normochromic anemia that can vary in severity. The reticulocyte count is normal or decreased. Approximately 75 percent of patients have platelet counts below 100,000 cells/microL (100 x 10</a:t>
            </a:r>
            <a:r>
              <a:rPr baseline="30000"/>
              <a:t>9</a:t>
            </a:r>
            <a:r>
              <a:t>/L) at diagnosis, and approximately 25 percent will have counts below 25,000 cells/microL. Both morphologic and functional platelet abnormalities may be seen.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Başlık Metni"/>
          <p:cNvSpPr txBox="1">
            <a:spLocks noGrp="1"/>
          </p:cNvSpPr>
          <p:nvPr>
            <p:ph type="title"/>
          </p:nvPr>
        </p:nvSpPr>
        <p:spPr>
          <a:prstGeom prst="rect">
            <a:avLst/>
          </a:prstGeom>
        </p:spPr>
        <p:txBody>
          <a:bodyPr/>
          <a:lstStyle/>
          <a:p>
            <a:r>
              <a:t>Başlık Metni</a:t>
            </a:r>
          </a:p>
        </p:txBody>
      </p:sp>
      <p:sp>
        <p:nvSpPr>
          <p:cNvPr id="12" name="Gövde Düzeyi Bir…"/>
          <p:cNvSpPr txBox="1">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1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94" name="image.png" descr="image.png"/>
          <p:cNvPicPr>
            <a:picLocks noChangeAspect="1"/>
          </p:cNvPicPr>
          <p:nvPr/>
        </p:nvPicPr>
        <p:blipFill>
          <a:blip r:embed="rId2"/>
          <a:stretch>
            <a:fillRect/>
          </a:stretch>
        </p:blipFill>
        <p:spPr>
          <a:xfrm>
            <a:off x="685800" y="330200"/>
            <a:ext cx="38100" cy="6527800"/>
          </a:xfrm>
          <a:prstGeom prst="rect">
            <a:avLst/>
          </a:prstGeom>
          <a:ln w="12700">
            <a:miter lim="400000"/>
          </a:ln>
        </p:spPr>
      </p:pic>
      <p:sp>
        <p:nvSpPr>
          <p:cNvPr id="95" name="Başlık Metni"/>
          <p:cNvSpPr txBox="1">
            <a:spLocks noGrp="1"/>
          </p:cNvSpPr>
          <p:nvPr>
            <p:ph type="title"/>
          </p:nvPr>
        </p:nvSpPr>
        <p:spPr>
          <a:prstGeom prst="rect">
            <a:avLst/>
          </a:prstGeom>
        </p:spPr>
        <p:txBody>
          <a:bodyPr/>
          <a:lstStyle/>
          <a:p>
            <a:r>
              <a:t>Başlık Metni</a:t>
            </a:r>
          </a:p>
        </p:txBody>
      </p:sp>
      <p:sp>
        <p:nvSpPr>
          <p:cNvPr id="96" name="Gövde Düzeyi Bir…"/>
          <p:cNvSpPr txBox="1">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9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04" name="image.png" descr="image.png"/>
          <p:cNvPicPr>
            <a:picLocks noChangeAspect="1"/>
          </p:cNvPicPr>
          <p:nvPr/>
        </p:nvPicPr>
        <p:blipFill>
          <a:blip r:embed="rId2"/>
          <a:stretch>
            <a:fillRect/>
          </a:stretch>
        </p:blipFill>
        <p:spPr>
          <a:xfrm>
            <a:off x="685800" y="330200"/>
            <a:ext cx="38100" cy="6527800"/>
          </a:xfrm>
          <a:prstGeom prst="rect">
            <a:avLst/>
          </a:prstGeom>
          <a:ln w="12700">
            <a:miter lim="400000"/>
          </a:ln>
        </p:spPr>
      </p:pic>
      <p:sp>
        <p:nvSpPr>
          <p:cNvPr id="105" name="Başlık Metni"/>
          <p:cNvSpPr txBox="1">
            <a:spLocks noGrp="1"/>
          </p:cNvSpPr>
          <p:nvPr>
            <p:ph type="title"/>
          </p:nvPr>
        </p:nvSpPr>
        <p:spPr>
          <a:prstGeom prst="rect">
            <a:avLst/>
          </a:prstGeom>
        </p:spPr>
        <p:txBody>
          <a:bodyPr/>
          <a:lstStyle/>
          <a:p>
            <a:r>
              <a:t>Başlık Metni</a:t>
            </a:r>
          </a:p>
        </p:txBody>
      </p:sp>
      <p:sp>
        <p:nvSpPr>
          <p:cNvPr id="106" name="Gövde Düzeyi Bir…"/>
          <p:cNvSpPr txBox="1">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10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14" name="image.png" descr="image.png"/>
          <p:cNvPicPr>
            <a:picLocks noChangeAspect="1"/>
          </p:cNvPicPr>
          <p:nvPr/>
        </p:nvPicPr>
        <p:blipFill>
          <a:blip r:embed="rId2"/>
          <a:stretch>
            <a:fillRect/>
          </a:stretch>
        </p:blipFill>
        <p:spPr>
          <a:xfrm>
            <a:off x="685800" y="330200"/>
            <a:ext cx="38100" cy="6527800"/>
          </a:xfrm>
          <a:prstGeom prst="rect">
            <a:avLst/>
          </a:prstGeom>
          <a:ln w="12700">
            <a:miter lim="400000"/>
          </a:ln>
        </p:spPr>
      </p:pic>
      <p:sp>
        <p:nvSpPr>
          <p:cNvPr id="115" name="Başlık Metni"/>
          <p:cNvSpPr txBox="1">
            <a:spLocks noGrp="1"/>
          </p:cNvSpPr>
          <p:nvPr>
            <p:ph type="title"/>
          </p:nvPr>
        </p:nvSpPr>
        <p:spPr>
          <a:prstGeom prst="rect">
            <a:avLst/>
          </a:prstGeom>
        </p:spPr>
        <p:txBody>
          <a:bodyPr/>
          <a:lstStyle/>
          <a:p>
            <a:r>
              <a:t>Başlık Metni</a:t>
            </a:r>
          </a:p>
        </p:txBody>
      </p:sp>
      <p:sp>
        <p:nvSpPr>
          <p:cNvPr id="116" name="Gövde Düzeyi Bir…"/>
          <p:cNvSpPr txBox="1">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11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124" name="image.png" descr="image.png"/>
          <p:cNvPicPr>
            <a:picLocks noChangeAspect="1"/>
          </p:cNvPicPr>
          <p:nvPr/>
        </p:nvPicPr>
        <p:blipFill>
          <a:blip r:embed="rId2"/>
          <a:stretch>
            <a:fillRect/>
          </a:stretch>
        </p:blipFill>
        <p:spPr>
          <a:xfrm>
            <a:off x="0" y="241300"/>
            <a:ext cx="11379200" cy="38100"/>
          </a:xfrm>
          <a:prstGeom prst="rect">
            <a:avLst/>
          </a:prstGeom>
          <a:ln w="12700">
            <a:miter lim="400000"/>
          </a:ln>
        </p:spPr>
      </p:pic>
      <p:sp>
        <p:nvSpPr>
          <p:cNvPr id="125" name="Başlık Metni"/>
          <p:cNvSpPr txBox="1">
            <a:spLocks noGrp="1"/>
          </p:cNvSpPr>
          <p:nvPr>
            <p:ph type="title"/>
          </p:nvPr>
        </p:nvSpPr>
        <p:spPr>
          <a:prstGeom prst="rect">
            <a:avLst/>
          </a:prstGeom>
        </p:spPr>
        <p:txBody>
          <a:bodyPr/>
          <a:lstStyle/>
          <a:p>
            <a:r>
              <a:t>Başlık Metni</a:t>
            </a:r>
          </a:p>
        </p:txBody>
      </p:sp>
      <p:sp>
        <p:nvSpPr>
          <p:cNvPr id="126" name="Gövde Düzeyi Bir…"/>
          <p:cNvSpPr txBox="1">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12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20" name="image.png" descr="image.png"/>
          <p:cNvPicPr>
            <a:picLocks noChangeAspect="1"/>
          </p:cNvPicPr>
          <p:nvPr/>
        </p:nvPicPr>
        <p:blipFill>
          <a:blip r:embed="rId2"/>
          <a:stretch>
            <a:fillRect/>
          </a:stretch>
        </p:blipFill>
        <p:spPr>
          <a:xfrm>
            <a:off x="685800" y="1092200"/>
            <a:ext cx="38100" cy="5778500"/>
          </a:xfrm>
          <a:prstGeom prst="rect">
            <a:avLst/>
          </a:prstGeom>
          <a:ln w="12700">
            <a:miter lim="400000"/>
          </a:ln>
        </p:spPr>
      </p:pic>
      <p:sp>
        <p:nvSpPr>
          <p:cNvPr id="21"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0">
    <p:bg>
      <p:bgPr>
        <a:solidFill>
          <a:srgbClr val="000000"/>
        </a:solidFill>
        <a:effectLst/>
      </p:bgPr>
    </p:bg>
    <p:spTree>
      <p:nvGrpSpPr>
        <p:cNvPr id="1" name=""/>
        <p:cNvGrpSpPr/>
        <p:nvPr/>
      </p:nvGrpSpPr>
      <p:grpSpPr>
        <a:xfrm>
          <a:off x="0" y="0"/>
          <a:ext cx="0" cy="0"/>
          <a:chOff x="0" y="0"/>
          <a:chExt cx="0" cy="0"/>
        </a:xfrm>
      </p:grpSpPr>
      <p:pic>
        <p:nvPicPr>
          <p:cNvPr id="28" name="image.png" descr="image.png"/>
          <p:cNvPicPr>
            <a:picLocks noChangeAspect="1"/>
          </p:cNvPicPr>
          <p:nvPr/>
        </p:nvPicPr>
        <p:blipFill>
          <a:blip r:embed="rId2"/>
          <a:stretch>
            <a:fillRect/>
          </a:stretch>
        </p:blipFill>
        <p:spPr>
          <a:xfrm>
            <a:off x="685800" y="1092200"/>
            <a:ext cx="38100" cy="5778500"/>
          </a:xfrm>
          <a:prstGeom prst="rect">
            <a:avLst/>
          </a:prstGeom>
          <a:ln w="12700">
            <a:miter lim="400000"/>
          </a:ln>
        </p:spPr>
      </p:pic>
      <p:sp>
        <p:nvSpPr>
          <p:cNvPr id="2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36" name="image.png" descr="image.png"/>
          <p:cNvPicPr>
            <a:picLocks noChangeAspect="1"/>
          </p:cNvPicPr>
          <p:nvPr/>
        </p:nvPicPr>
        <p:blipFill>
          <a:blip r:embed="rId2"/>
          <a:stretch>
            <a:fillRect/>
          </a:stretch>
        </p:blipFill>
        <p:spPr>
          <a:xfrm>
            <a:off x="685800" y="330200"/>
            <a:ext cx="38100" cy="6527800"/>
          </a:xfrm>
          <a:prstGeom prst="rect">
            <a:avLst/>
          </a:prstGeom>
          <a:ln w="12700">
            <a:miter lim="400000"/>
          </a:ln>
        </p:spPr>
      </p:pic>
      <p:sp>
        <p:nvSpPr>
          <p:cNvPr id="37" name="Başlık Metni"/>
          <p:cNvSpPr txBox="1">
            <a:spLocks noGrp="1"/>
          </p:cNvSpPr>
          <p:nvPr>
            <p:ph type="title"/>
          </p:nvPr>
        </p:nvSpPr>
        <p:spPr>
          <a:prstGeom prst="rect">
            <a:avLst/>
          </a:prstGeom>
        </p:spPr>
        <p:txBody>
          <a:bodyPr/>
          <a:lstStyle/>
          <a:p>
            <a:r>
              <a:t>Başlık Metni</a:t>
            </a:r>
          </a:p>
        </p:txBody>
      </p:sp>
      <p:sp>
        <p:nvSpPr>
          <p:cNvPr id="38" name="Gövde Düzeyi Bir…"/>
          <p:cNvSpPr txBox="1">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3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46" name="image.png" descr="image.png"/>
          <p:cNvPicPr>
            <a:picLocks noChangeAspect="1"/>
          </p:cNvPicPr>
          <p:nvPr/>
        </p:nvPicPr>
        <p:blipFill>
          <a:blip r:embed="rId2"/>
          <a:stretch>
            <a:fillRect/>
          </a:stretch>
        </p:blipFill>
        <p:spPr>
          <a:xfrm>
            <a:off x="685800" y="1676400"/>
            <a:ext cx="38100" cy="5181600"/>
          </a:xfrm>
          <a:prstGeom prst="rect">
            <a:avLst/>
          </a:prstGeom>
          <a:ln w="12700">
            <a:miter lim="400000"/>
          </a:ln>
        </p:spPr>
      </p:pic>
      <p:sp>
        <p:nvSpPr>
          <p:cNvPr id="47" name="Başlık Metni"/>
          <p:cNvSpPr txBox="1">
            <a:spLocks noGrp="1"/>
          </p:cNvSpPr>
          <p:nvPr>
            <p:ph type="title"/>
          </p:nvPr>
        </p:nvSpPr>
        <p:spPr>
          <a:prstGeom prst="rect">
            <a:avLst/>
          </a:prstGeom>
        </p:spPr>
        <p:txBody>
          <a:bodyPr/>
          <a:lstStyle/>
          <a:p>
            <a:r>
              <a:t>Başlık Metni</a:t>
            </a:r>
          </a:p>
        </p:txBody>
      </p:sp>
      <p:sp>
        <p:nvSpPr>
          <p:cNvPr id="48" name="Gövde Düzeyi Bir…"/>
          <p:cNvSpPr txBox="1">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4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56" name="image.png" descr="image.png"/>
          <p:cNvPicPr>
            <a:picLocks noChangeAspect="1"/>
          </p:cNvPicPr>
          <p:nvPr/>
        </p:nvPicPr>
        <p:blipFill>
          <a:blip r:embed="rId2"/>
          <a:stretch>
            <a:fillRect/>
          </a:stretch>
        </p:blipFill>
        <p:spPr>
          <a:xfrm>
            <a:off x="685800" y="330200"/>
            <a:ext cx="38100" cy="6527800"/>
          </a:xfrm>
          <a:prstGeom prst="rect">
            <a:avLst/>
          </a:prstGeom>
          <a:ln w="12700">
            <a:miter lim="400000"/>
          </a:ln>
        </p:spPr>
      </p:pic>
      <p:sp>
        <p:nvSpPr>
          <p:cNvPr id="57" name="Başlık Metni"/>
          <p:cNvSpPr txBox="1">
            <a:spLocks noGrp="1"/>
          </p:cNvSpPr>
          <p:nvPr>
            <p:ph type="title"/>
          </p:nvPr>
        </p:nvSpPr>
        <p:spPr>
          <a:prstGeom prst="rect">
            <a:avLst/>
          </a:prstGeom>
        </p:spPr>
        <p:txBody>
          <a:bodyPr/>
          <a:lstStyle/>
          <a:p>
            <a:r>
              <a:t>Başlık Metni</a:t>
            </a:r>
          </a:p>
        </p:txBody>
      </p:sp>
      <p:sp>
        <p:nvSpPr>
          <p:cNvPr id="58" name="Gövde Düzeyi Bir…"/>
          <p:cNvSpPr txBox="1">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5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66" name="image.png" descr="image.png"/>
          <p:cNvPicPr>
            <a:picLocks noChangeAspect="1"/>
          </p:cNvPicPr>
          <p:nvPr/>
        </p:nvPicPr>
        <p:blipFill>
          <a:blip r:embed="rId2"/>
          <a:stretch>
            <a:fillRect/>
          </a:stretch>
        </p:blipFill>
        <p:spPr>
          <a:xfrm>
            <a:off x="685800" y="330200"/>
            <a:ext cx="38100" cy="6527800"/>
          </a:xfrm>
          <a:prstGeom prst="rect">
            <a:avLst/>
          </a:prstGeom>
          <a:ln w="12700">
            <a:miter lim="400000"/>
          </a:ln>
        </p:spPr>
      </p:pic>
      <p:sp>
        <p:nvSpPr>
          <p:cNvPr id="67" name="Başlık Metni"/>
          <p:cNvSpPr txBox="1">
            <a:spLocks noGrp="1"/>
          </p:cNvSpPr>
          <p:nvPr>
            <p:ph type="title"/>
          </p:nvPr>
        </p:nvSpPr>
        <p:spPr>
          <a:prstGeom prst="rect">
            <a:avLst/>
          </a:prstGeom>
        </p:spPr>
        <p:txBody>
          <a:bodyPr/>
          <a:lstStyle/>
          <a:p>
            <a:r>
              <a:t>Başlık Metni</a:t>
            </a:r>
          </a:p>
        </p:txBody>
      </p:sp>
      <p:sp>
        <p:nvSpPr>
          <p:cNvPr id="68" name="Gövde Düzeyi Bir…"/>
          <p:cNvSpPr txBox="1">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6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76" name="image.png" descr="image.png"/>
          <p:cNvPicPr>
            <a:picLocks noChangeAspect="1"/>
          </p:cNvPicPr>
          <p:nvPr/>
        </p:nvPicPr>
        <p:blipFill>
          <a:blip r:embed="rId2"/>
          <a:stretch>
            <a:fillRect/>
          </a:stretch>
        </p:blipFill>
        <p:spPr>
          <a:xfrm>
            <a:off x="685800" y="330200"/>
            <a:ext cx="38100" cy="6527800"/>
          </a:xfrm>
          <a:prstGeom prst="rect">
            <a:avLst/>
          </a:prstGeom>
          <a:ln w="12700">
            <a:miter lim="400000"/>
          </a:ln>
        </p:spPr>
      </p:pic>
      <p:sp>
        <p:nvSpPr>
          <p:cNvPr id="77" name="Başlık Metni"/>
          <p:cNvSpPr txBox="1">
            <a:spLocks noGrp="1"/>
          </p:cNvSpPr>
          <p:nvPr>
            <p:ph type="title"/>
          </p:nvPr>
        </p:nvSpPr>
        <p:spPr>
          <a:prstGeom prst="rect">
            <a:avLst/>
          </a:prstGeom>
        </p:spPr>
        <p:txBody>
          <a:bodyPr/>
          <a:lstStyle/>
          <a:p>
            <a:r>
              <a:t>Başlık Metni</a:t>
            </a:r>
          </a:p>
        </p:txBody>
      </p:sp>
      <p:sp>
        <p:nvSpPr>
          <p:cNvPr id="78" name="Gövde Düzeyi Bir…"/>
          <p:cNvSpPr txBox="1">
            <a:spLocks noGrp="1"/>
          </p:cNvSpPr>
          <p:nvPr>
            <p:ph type="body" idx="1"/>
          </p:nvPr>
        </p:nvSpPr>
        <p:spPr>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79"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pic>
        <p:nvPicPr>
          <p:cNvPr id="86" name="image.png" descr="image.png"/>
          <p:cNvPicPr>
            <a:picLocks noChangeAspect="1"/>
          </p:cNvPicPr>
          <p:nvPr/>
        </p:nvPicPr>
        <p:blipFill>
          <a:blip r:embed="rId2"/>
          <a:stretch>
            <a:fillRect/>
          </a:stretch>
        </p:blipFill>
        <p:spPr>
          <a:xfrm>
            <a:off x="685800" y="330200"/>
            <a:ext cx="38100" cy="6527800"/>
          </a:xfrm>
          <a:prstGeom prst="rect">
            <a:avLst/>
          </a:prstGeom>
          <a:ln w="12700">
            <a:miter lim="400000"/>
          </a:ln>
        </p:spPr>
      </p:pic>
      <p:sp>
        <p:nvSpPr>
          <p:cNvPr id="8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aşlık Metni"/>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Başlık Metni</a:t>
            </a:r>
          </a:p>
        </p:txBody>
      </p:sp>
      <p:sp>
        <p:nvSpPr>
          <p:cNvPr id="3" name="Gövde Düzeyi Bir…"/>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b="1">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Univers"/>
          <a:ea typeface="Univers"/>
          <a:cs typeface="Univers"/>
          <a:sym typeface="Univers"/>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Univers"/>
          <a:ea typeface="Univers"/>
          <a:cs typeface="Univers"/>
          <a:sym typeface="Univers"/>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Univers"/>
          <a:ea typeface="Univers"/>
          <a:cs typeface="Univers"/>
          <a:sym typeface="Univers"/>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Univers"/>
          <a:ea typeface="Univers"/>
          <a:cs typeface="Univers"/>
          <a:sym typeface="Univers"/>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Univers"/>
          <a:ea typeface="Univers"/>
          <a:cs typeface="Univers"/>
          <a:sym typeface="Univers"/>
        </a:defRPr>
      </a:lvl5pPr>
      <a:lvl6pPr marL="0" marR="0" indent="4572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Univers"/>
          <a:ea typeface="Univers"/>
          <a:cs typeface="Univers"/>
          <a:sym typeface="Univers"/>
        </a:defRPr>
      </a:lvl6pPr>
      <a:lvl7pPr marL="0" marR="0" indent="9144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Univers"/>
          <a:ea typeface="Univers"/>
          <a:cs typeface="Univers"/>
          <a:sym typeface="Univers"/>
        </a:defRPr>
      </a:lvl7pPr>
      <a:lvl8pPr marL="0" marR="0" indent="13716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Univers"/>
          <a:ea typeface="Univers"/>
          <a:cs typeface="Univers"/>
          <a:sym typeface="Univers"/>
        </a:defRPr>
      </a:lvl8pPr>
      <a:lvl9pPr marL="0" marR="0" indent="18288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Univers"/>
          <a:ea typeface="Univers"/>
          <a:cs typeface="Univers"/>
          <a:sym typeface="Univers"/>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Univers"/>
          <a:ea typeface="Univers"/>
          <a:cs typeface="Univers"/>
          <a:sym typeface="Univers"/>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Univers"/>
          <a:ea typeface="Univers"/>
          <a:cs typeface="Univers"/>
          <a:sym typeface="Univers"/>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Univers"/>
          <a:ea typeface="Univers"/>
          <a:cs typeface="Univers"/>
          <a:sym typeface="Univers"/>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Univers"/>
          <a:ea typeface="Univers"/>
          <a:cs typeface="Univers"/>
          <a:sym typeface="Univers"/>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Univers"/>
          <a:ea typeface="Univers"/>
          <a:cs typeface="Univers"/>
          <a:sym typeface="Univers"/>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Univers"/>
          <a:ea typeface="Univers"/>
          <a:cs typeface="Univers"/>
          <a:sym typeface="Univers"/>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Univers"/>
          <a:ea typeface="Univers"/>
          <a:cs typeface="Univers"/>
          <a:sym typeface="Univers"/>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Univers"/>
          <a:ea typeface="Univers"/>
          <a:cs typeface="Univers"/>
          <a:sym typeface="Univers"/>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Univers"/>
          <a:ea typeface="Univers"/>
          <a:cs typeface="Univers"/>
          <a:sym typeface="Univers"/>
        </a:defRPr>
      </a:lvl9pPr>
    </p:bodyStyle>
    <p:otherStyle>
      <a:lvl1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Univers"/>
        </a:defRPr>
      </a:lvl1pPr>
      <a:lvl2pPr marL="0" marR="0" indent="4572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Univers"/>
        </a:defRPr>
      </a:lvl2pPr>
      <a:lvl3pPr marL="0" marR="0" indent="9144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Univers"/>
        </a:defRPr>
      </a:lvl3pPr>
      <a:lvl4pPr marL="0" marR="0" indent="13716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Univers"/>
        </a:defRPr>
      </a:lvl4pPr>
      <a:lvl5pPr marL="0" marR="0" indent="182880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Univer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Univer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Univer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Univer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solidFill>
            <a:schemeClr val="tx1"/>
          </a:solidFill>
          <a:uFillTx/>
          <a:latin typeface="+mn-lt"/>
          <a:ea typeface="+mn-ea"/>
          <a:cs typeface="+mn-cs"/>
          <a:sym typeface="Univer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Dikdörtgen"/>
          <p:cNvSpPr/>
          <p:nvPr/>
        </p:nvSpPr>
        <p:spPr>
          <a:xfrm>
            <a:off x="0" y="0"/>
            <a:ext cx="12192000" cy="6858000"/>
          </a:xfrm>
          <a:prstGeom prst="rect">
            <a:avLst/>
          </a:prstGeom>
          <a:solidFill>
            <a:srgbClr val="000000"/>
          </a:solidFill>
          <a:ln w="12700">
            <a:miter lim="400000"/>
          </a:ln>
        </p:spPr>
        <p:txBody>
          <a:bodyPr lIns="45719" rIns="45719" anchor="ctr"/>
          <a:lstStyle/>
          <a:p>
            <a:pPr>
              <a:defRPr>
                <a:solidFill>
                  <a:srgbClr val="FFFFFF"/>
                </a:solidFill>
              </a:defRPr>
            </a:pPr>
            <a:endParaRPr/>
          </a:p>
        </p:txBody>
      </p:sp>
      <p:pic>
        <p:nvPicPr>
          <p:cNvPr id="137" name="image.jpeg" descr="image.jpeg"/>
          <p:cNvPicPr>
            <a:picLocks noChangeAspect="1"/>
          </p:cNvPicPr>
          <p:nvPr/>
        </p:nvPicPr>
        <p:blipFill>
          <a:blip r:embed="rId2"/>
          <a:srcRect l="9091" t="10339" b="16609"/>
          <a:stretch>
            <a:fillRect/>
          </a:stretch>
        </p:blipFill>
        <p:spPr>
          <a:xfrm>
            <a:off x="0" y="-1"/>
            <a:ext cx="12192000" cy="6858001"/>
          </a:xfrm>
          <a:prstGeom prst="rect">
            <a:avLst/>
          </a:prstGeom>
          <a:ln w="12700">
            <a:miter lim="400000"/>
          </a:ln>
        </p:spPr>
      </p:pic>
      <p:pic>
        <p:nvPicPr>
          <p:cNvPr id="138" name="image.png" descr="image.png"/>
          <p:cNvPicPr>
            <a:picLocks noChangeAspect="1"/>
          </p:cNvPicPr>
          <p:nvPr/>
        </p:nvPicPr>
        <p:blipFill>
          <a:blip r:embed="rId3"/>
          <a:stretch>
            <a:fillRect/>
          </a:stretch>
        </p:blipFill>
        <p:spPr>
          <a:xfrm>
            <a:off x="2781300" y="0"/>
            <a:ext cx="9410700" cy="6858000"/>
          </a:xfrm>
          <a:prstGeom prst="rect">
            <a:avLst/>
          </a:prstGeom>
          <a:ln w="12700">
            <a:miter lim="400000"/>
          </a:ln>
        </p:spPr>
      </p:pic>
      <p:sp>
        <p:nvSpPr>
          <p:cNvPr id="139" name="ACUTE LEUKEMİAS"/>
          <p:cNvSpPr txBox="1">
            <a:spLocks noGrp="1"/>
          </p:cNvSpPr>
          <p:nvPr>
            <p:ph type="title" idx="4294967295"/>
          </p:nvPr>
        </p:nvSpPr>
        <p:spPr>
          <a:xfrm>
            <a:off x="7848600" y="1122362"/>
            <a:ext cx="4022725" cy="2806701"/>
          </a:xfrm>
          <a:prstGeom prst="rect">
            <a:avLst/>
          </a:prstGeom>
        </p:spPr>
        <p:txBody>
          <a:bodyPr anchor="b"/>
          <a:lstStyle>
            <a:lvl1pPr>
              <a:defRPr sz="5000" b="1">
                <a:solidFill>
                  <a:srgbClr val="FFFFFF"/>
                </a:solidFill>
              </a:defRPr>
            </a:lvl1pPr>
          </a:lstStyle>
          <a:p>
            <a:r>
              <a:t>ACUTE LEUKEMİAS</a:t>
            </a:r>
          </a:p>
        </p:txBody>
      </p:sp>
      <p:sp>
        <p:nvSpPr>
          <p:cNvPr id="140" name="Mehmet TURGUT MD"/>
          <p:cNvSpPr txBox="1">
            <a:spLocks noGrp="1"/>
          </p:cNvSpPr>
          <p:nvPr>
            <p:ph type="body" sz="quarter" idx="4294967295"/>
          </p:nvPr>
        </p:nvSpPr>
        <p:spPr>
          <a:xfrm>
            <a:off x="7848600" y="3968750"/>
            <a:ext cx="4022725" cy="1208088"/>
          </a:xfrm>
          <a:prstGeom prst="rect">
            <a:avLst/>
          </a:prstGeom>
        </p:spPr>
        <p:txBody>
          <a:bodyPr/>
          <a:lstStyle>
            <a:lvl1pPr marL="0" indent="0">
              <a:buSzTx/>
              <a:buNone/>
              <a:defRPr sz="2400">
                <a:solidFill>
                  <a:srgbClr val="FFFFFF"/>
                </a:solidFill>
              </a:defRPr>
            </a:lvl1pPr>
          </a:lstStyle>
          <a:p>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Myeloid sarcoma"/>
          <p:cNvSpPr txBox="1"/>
          <p:nvPr/>
        </p:nvSpPr>
        <p:spPr>
          <a:xfrm>
            <a:off x="4876482" y="581025"/>
            <a:ext cx="3804286" cy="523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b="1"/>
            </a:pPr>
            <a:r>
              <a:t>Myeloid sarcoma</a:t>
            </a:r>
            <a:r>
              <a:rPr b="0"/>
              <a:t> </a:t>
            </a:r>
          </a:p>
        </p:txBody>
      </p:sp>
      <p:sp>
        <p:nvSpPr>
          <p:cNvPr id="190" name="Less than 1 percent of patients will present with prominent extramedullary disease (ie, myeloid sarcoma, also called granulocytic sarcoma, myeloblastoma, or chloroma)"/>
          <p:cNvSpPr txBox="1"/>
          <p:nvPr/>
        </p:nvSpPr>
        <p:spPr>
          <a:xfrm>
            <a:off x="999807" y="1103312"/>
            <a:ext cx="10405110" cy="11963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400"/>
            </a:lvl1pPr>
          </a:lstStyle>
          <a:p>
            <a:r>
              <a:t>Less than 1 percent of patients will present with prominent extramedullary disease (ie, myeloid sarcoma, also called granulocytic sarcoma, myeloblastoma, or chloroma) </a:t>
            </a:r>
          </a:p>
        </p:txBody>
      </p:sp>
      <p:sp>
        <p:nvSpPr>
          <p:cNvPr id="191" name="Sites of isolated myeloid sarcoma include bone, periosteum, soft tissues, and lymph nodes, and less commonly the orbit, intestine, mediastinum, epidural region, uterus, and ovary"/>
          <p:cNvSpPr txBox="1"/>
          <p:nvPr/>
        </p:nvSpPr>
        <p:spPr>
          <a:xfrm>
            <a:off x="999807" y="2509837"/>
            <a:ext cx="10405110" cy="1148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232323"/>
                </a:solidFill>
                <a:latin typeface="Arial"/>
                <a:ea typeface="Arial"/>
                <a:cs typeface="Arial"/>
                <a:sym typeface="Arial"/>
              </a:defRPr>
            </a:lvl1pPr>
          </a:lstStyle>
          <a:p>
            <a:r>
              <a:t>Sites of isolated myeloid sarcoma include bone, periosteum, soft tissues, and lymph nodes, and less commonly the orbit, intestine, mediastinum, epidural region, uterus, and ovary</a:t>
            </a:r>
          </a:p>
        </p:txBody>
      </p:sp>
      <p:pic>
        <p:nvPicPr>
          <p:cNvPr id="192" name="image.png" descr="image.png"/>
          <p:cNvPicPr>
            <a:picLocks noChangeAspect="1"/>
          </p:cNvPicPr>
          <p:nvPr/>
        </p:nvPicPr>
        <p:blipFill>
          <a:blip r:embed="rId2"/>
          <a:stretch>
            <a:fillRect/>
          </a:stretch>
        </p:blipFill>
        <p:spPr>
          <a:xfrm>
            <a:off x="2117725" y="3876675"/>
            <a:ext cx="2713038" cy="2566988"/>
          </a:xfrm>
          <a:prstGeom prst="rect">
            <a:avLst/>
          </a:prstGeom>
          <a:ln w="12700">
            <a:miter lim="400000"/>
          </a:ln>
        </p:spPr>
      </p:pic>
      <p:pic>
        <p:nvPicPr>
          <p:cNvPr id="193" name="image.png" descr="image.png"/>
          <p:cNvPicPr>
            <a:picLocks noChangeAspect="1"/>
          </p:cNvPicPr>
          <p:nvPr/>
        </p:nvPicPr>
        <p:blipFill>
          <a:blip r:embed="rId3"/>
          <a:stretch>
            <a:fillRect/>
          </a:stretch>
        </p:blipFill>
        <p:spPr>
          <a:xfrm>
            <a:off x="6778625" y="3709987"/>
            <a:ext cx="3068638" cy="294163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eripheral blood"/>
          <p:cNvSpPr txBox="1"/>
          <p:nvPr/>
        </p:nvSpPr>
        <p:spPr>
          <a:xfrm>
            <a:off x="1255394" y="688975"/>
            <a:ext cx="3423604" cy="5480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3200" b="1">
                <a:solidFill>
                  <a:srgbClr val="232323"/>
                </a:solidFill>
                <a:latin typeface="Arial"/>
                <a:ea typeface="Arial"/>
                <a:cs typeface="Arial"/>
                <a:sym typeface="Arial"/>
              </a:defRPr>
            </a:pPr>
            <a:r>
              <a:t>Peripheral blood</a:t>
            </a:r>
            <a:r>
              <a:rPr b="0"/>
              <a:t> </a:t>
            </a:r>
          </a:p>
        </p:txBody>
      </p:sp>
      <p:sp>
        <p:nvSpPr>
          <p:cNvPr id="196" name="Normocytic, normochromic anemia…"/>
          <p:cNvSpPr txBox="1"/>
          <p:nvPr/>
        </p:nvSpPr>
        <p:spPr>
          <a:xfrm>
            <a:off x="1255394" y="1766887"/>
            <a:ext cx="4897598" cy="18594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400">
                <a:solidFill>
                  <a:srgbClr val="232323"/>
                </a:solidFill>
                <a:latin typeface="Arial"/>
                <a:ea typeface="Arial"/>
                <a:cs typeface="Arial"/>
                <a:sym typeface="Arial"/>
              </a:defRPr>
            </a:pPr>
            <a:r>
              <a:t>Normocytic, normochromic anemia</a:t>
            </a:r>
          </a:p>
          <a:p>
            <a:pPr>
              <a:defRPr sz="2400">
                <a:solidFill>
                  <a:srgbClr val="232323"/>
                </a:solidFill>
                <a:latin typeface="Arial"/>
                <a:ea typeface="Arial"/>
                <a:cs typeface="Arial"/>
                <a:sym typeface="Arial"/>
              </a:defRPr>
            </a:pPr>
            <a:endParaRPr/>
          </a:p>
          <a:p>
            <a:pPr>
              <a:defRPr sz="2400">
                <a:solidFill>
                  <a:srgbClr val="232323"/>
                </a:solidFill>
                <a:latin typeface="Arial"/>
                <a:ea typeface="Arial"/>
                <a:cs typeface="Arial"/>
                <a:sym typeface="Arial"/>
              </a:defRPr>
            </a:pPr>
            <a:r>
              <a:t>Reticulocyte count  N or</a:t>
            </a:r>
          </a:p>
          <a:p>
            <a:pPr>
              <a:defRPr sz="2400">
                <a:solidFill>
                  <a:srgbClr val="232323"/>
                </a:solidFill>
                <a:latin typeface="Arial"/>
                <a:ea typeface="Arial"/>
                <a:cs typeface="Arial"/>
                <a:sym typeface="Arial"/>
              </a:defRPr>
            </a:pPr>
            <a:endParaRPr/>
          </a:p>
          <a:p>
            <a:pPr>
              <a:defRPr sz="2400">
                <a:solidFill>
                  <a:srgbClr val="232323"/>
                </a:solidFill>
                <a:latin typeface="Arial"/>
                <a:ea typeface="Arial"/>
                <a:cs typeface="Arial"/>
                <a:sym typeface="Arial"/>
              </a:defRPr>
            </a:pPr>
            <a:r>
              <a:t>Thrombocytopenia  </a:t>
            </a:r>
          </a:p>
        </p:txBody>
      </p:sp>
      <p:sp>
        <p:nvSpPr>
          <p:cNvPr id="197" name="Çizgi"/>
          <p:cNvSpPr/>
          <p:nvPr/>
        </p:nvSpPr>
        <p:spPr>
          <a:xfrm>
            <a:off x="4741862" y="2505075"/>
            <a:ext cx="1" cy="338138"/>
          </a:xfrm>
          <a:prstGeom prst="line">
            <a:avLst/>
          </a:prstGeom>
          <a:ln w="6350">
            <a:solidFill>
              <a:schemeClr val="accent1"/>
            </a:solidFill>
            <a:miter/>
            <a:tailEnd type="triangle"/>
          </a:ln>
        </p:spPr>
        <p:txBody>
          <a:bodyPr lIns="45719" rIns="45719"/>
          <a:lstStyle/>
          <a:p>
            <a:endParaRPr/>
          </a:p>
        </p:txBody>
      </p:sp>
      <p:sp>
        <p:nvSpPr>
          <p:cNvPr id="198" name="The median leukocyte count at diagnosis is approximately 15,000 cells/microL; 20 percent of patients have a leukocyte count above 100,000 cells/microL and 25 to 40 percent of patients have a leukocyte count less than 5000 cells/microL. The vast majority "/>
          <p:cNvSpPr txBox="1"/>
          <p:nvPr/>
        </p:nvSpPr>
        <p:spPr>
          <a:xfrm>
            <a:off x="1255394" y="4097376"/>
            <a:ext cx="10525761" cy="1859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232323"/>
                </a:solidFill>
                <a:latin typeface="Arial"/>
                <a:ea typeface="Arial"/>
                <a:cs typeface="Arial"/>
                <a:sym typeface="Arial"/>
              </a:defRPr>
            </a:lvl1pPr>
          </a:lstStyle>
          <a:p>
            <a:r>
              <a:rPr dirty="0"/>
              <a:t>The median leukocyte count at diagnosis is approximately 15,000 cells/</a:t>
            </a:r>
            <a:r>
              <a:rPr dirty="0" err="1"/>
              <a:t>microL</a:t>
            </a:r>
            <a:r>
              <a:rPr dirty="0"/>
              <a:t>; 20 percent of patients have a leukocyte count above 100,000 cells/</a:t>
            </a:r>
            <a:r>
              <a:rPr dirty="0" err="1"/>
              <a:t>microL</a:t>
            </a:r>
            <a:r>
              <a:rPr dirty="0"/>
              <a:t> and 25 to 40 percent of patients have a leukocyte count less than 5000 cells/</a:t>
            </a:r>
            <a:r>
              <a:rPr dirty="0" err="1"/>
              <a:t>microL</a:t>
            </a:r>
            <a:r>
              <a:rPr dirty="0"/>
              <a:t>. The vast majority of patients (95 percent) will have circulating myeloblasts that can be detected on the peripheral smear.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Myeloblasts are immature cells with large nuclei, usually with prominent nucleoli, and a variable amount of pale blue cytoplasm (sometimes with faint granulation) after staining with Wright Giemsa.…"/>
          <p:cNvSpPr txBox="1"/>
          <p:nvPr/>
        </p:nvSpPr>
        <p:spPr>
          <a:xfrm>
            <a:off x="920432" y="150812"/>
            <a:ext cx="4898073" cy="6217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232323"/>
                </a:solidFill>
                <a:latin typeface="Arial"/>
                <a:ea typeface="Arial"/>
                <a:cs typeface="Arial"/>
                <a:sym typeface="Arial"/>
              </a:defRPr>
            </a:pPr>
            <a:r>
              <a:t>Myeloblasts are immature cells with large nuclei, usually with prominent nucleoli, and a variable amount of pale blue cytoplasm (sometimes with faint granulation) after staining with Wright Giemsa. </a:t>
            </a:r>
          </a:p>
          <a:p>
            <a:pPr>
              <a:defRPr sz="2000">
                <a:solidFill>
                  <a:srgbClr val="232323"/>
                </a:solidFill>
                <a:latin typeface="Arial"/>
                <a:ea typeface="Arial"/>
                <a:cs typeface="Arial"/>
                <a:sym typeface="Arial"/>
              </a:defRPr>
            </a:pPr>
            <a:endParaRPr/>
          </a:p>
          <a:p>
            <a:pPr>
              <a:defRPr sz="2000">
                <a:solidFill>
                  <a:srgbClr val="232323"/>
                </a:solidFill>
                <a:latin typeface="Arial"/>
                <a:ea typeface="Arial"/>
                <a:cs typeface="Arial"/>
                <a:sym typeface="Arial"/>
              </a:defRPr>
            </a:pPr>
            <a:r>
              <a:t>The nuclear to cytoplasmic ratio and morphology vary depending upon the maturity of the cell. </a:t>
            </a:r>
          </a:p>
          <a:p>
            <a:pPr>
              <a:defRPr sz="2000">
                <a:solidFill>
                  <a:srgbClr val="232323"/>
                </a:solidFill>
                <a:latin typeface="Arial"/>
                <a:ea typeface="Arial"/>
                <a:cs typeface="Arial"/>
                <a:sym typeface="Arial"/>
              </a:defRPr>
            </a:pPr>
            <a:endParaRPr/>
          </a:p>
          <a:p>
            <a:pPr>
              <a:defRPr sz="2000">
                <a:solidFill>
                  <a:srgbClr val="232323"/>
                </a:solidFill>
                <a:latin typeface="Arial"/>
                <a:ea typeface="Arial"/>
                <a:cs typeface="Arial"/>
                <a:sym typeface="Arial"/>
              </a:defRPr>
            </a:pPr>
            <a:r>
              <a:t>Auer rods, which are pathognomonic of myeloblasts, vary in frequency depending upon the AML subtype. </a:t>
            </a:r>
          </a:p>
          <a:p>
            <a:pPr>
              <a:defRPr sz="2000">
                <a:solidFill>
                  <a:srgbClr val="232323"/>
                </a:solidFill>
                <a:latin typeface="Arial"/>
                <a:ea typeface="Arial"/>
                <a:cs typeface="Arial"/>
                <a:sym typeface="Arial"/>
              </a:defRPr>
            </a:pPr>
            <a:endParaRPr/>
          </a:p>
          <a:p>
            <a:pPr>
              <a:defRPr sz="2000">
                <a:solidFill>
                  <a:srgbClr val="232323"/>
                </a:solidFill>
                <a:latin typeface="Arial"/>
                <a:ea typeface="Arial"/>
                <a:cs typeface="Arial"/>
                <a:sym typeface="Arial"/>
              </a:defRPr>
            </a:pPr>
            <a:r>
              <a:t>They can be identified as pink/red rod-like granular structures in the cytoplasm.</a:t>
            </a:r>
          </a:p>
          <a:p>
            <a:pPr>
              <a:defRPr sz="2000">
                <a:solidFill>
                  <a:srgbClr val="232323"/>
                </a:solidFill>
                <a:latin typeface="Arial"/>
                <a:ea typeface="Arial"/>
                <a:cs typeface="Arial"/>
                <a:sym typeface="Arial"/>
              </a:defRPr>
            </a:pPr>
            <a:r>
              <a:t> </a:t>
            </a:r>
          </a:p>
          <a:p>
            <a:pPr>
              <a:defRPr sz="2000">
                <a:solidFill>
                  <a:srgbClr val="232323"/>
                </a:solidFill>
                <a:latin typeface="Arial"/>
                <a:ea typeface="Arial"/>
                <a:cs typeface="Arial"/>
                <a:sym typeface="Arial"/>
              </a:defRPr>
            </a:pPr>
            <a:r>
              <a:t>Sometimes the Auer rods are multiple, and sometimes they form a dense clump and are referred to as "Auer bodies."</a:t>
            </a:r>
          </a:p>
        </p:txBody>
      </p:sp>
      <p:pic>
        <p:nvPicPr>
          <p:cNvPr id="203" name="image.png" descr="image.png"/>
          <p:cNvPicPr>
            <a:picLocks noChangeAspect="1"/>
          </p:cNvPicPr>
          <p:nvPr/>
        </p:nvPicPr>
        <p:blipFill>
          <a:blip r:embed="rId3"/>
          <a:stretch>
            <a:fillRect/>
          </a:stretch>
        </p:blipFill>
        <p:spPr>
          <a:xfrm>
            <a:off x="6904037" y="687387"/>
            <a:ext cx="4559301" cy="3098801"/>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Flow cytometry of the peripheral blood or marrow aspirate can identify circulating myeloblasts in the majority of patients by characteristic patterns of surface antigen expression.…"/>
          <p:cNvSpPr txBox="1"/>
          <p:nvPr/>
        </p:nvSpPr>
        <p:spPr>
          <a:xfrm>
            <a:off x="899794" y="922337"/>
            <a:ext cx="5296536" cy="5340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solidFill>
                  <a:srgbClr val="232323"/>
                </a:solidFill>
                <a:latin typeface="Arial"/>
                <a:ea typeface="Arial"/>
                <a:cs typeface="Arial"/>
                <a:sym typeface="Arial"/>
              </a:defRPr>
            </a:pPr>
            <a:r>
              <a:t>Flow cytometry of the peripheral blood or marrow aspirate can identify circulating myeloblasts in the majority of patients by characteristic patterns of surface antigen expression.</a:t>
            </a:r>
          </a:p>
          <a:p>
            <a:pPr>
              <a:defRPr sz="2000">
                <a:solidFill>
                  <a:srgbClr val="232323"/>
                </a:solidFill>
                <a:latin typeface="Arial"/>
                <a:ea typeface="Arial"/>
                <a:cs typeface="Arial"/>
                <a:sym typeface="Arial"/>
              </a:defRPr>
            </a:pPr>
            <a:endParaRPr/>
          </a:p>
          <a:p>
            <a:pPr>
              <a:defRPr sz="2000">
                <a:solidFill>
                  <a:srgbClr val="232323"/>
                </a:solidFill>
                <a:latin typeface="Arial"/>
                <a:ea typeface="Arial"/>
                <a:cs typeface="Arial"/>
                <a:sym typeface="Arial"/>
              </a:defRPr>
            </a:pPr>
            <a:r>
              <a:t>The specific pattern differs among the AML subtypes, but the majority of cases express CD34, HLA-DR, CD117, CD13, and CD33. </a:t>
            </a:r>
          </a:p>
          <a:p>
            <a:pPr>
              <a:defRPr sz="2000">
                <a:solidFill>
                  <a:srgbClr val="232323"/>
                </a:solidFill>
                <a:latin typeface="Arial"/>
                <a:ea typeface="Arial"/>
                <a:cs typeface="Arial"/>
                <a:sym typeface="Arial"/>
              </a:defRPr>
            </a:pPr>
            <a:endParaRPr/>
          </a:p>
          <a:p>
            <a:pPr>
              <a:defRPr sz="2000">
                <a:solidFill>
                  <a:srgbClr val="232323"/>
                </a:solidFill>
                <a:latin typeface="Arial"/>
                <a:ea typeface="Arial"/>
                <a:cs typeface="Arial"/>
                <a:sym typeface="Arial"/>
              </a:defRPr>
            </a:pPr>
            <a:r>
              <a:t>Myeloblasts may express T or B cell antigens, most commonly in cytogenetically defined subtypes of AML (eg, CD19 expression in AML with </a:t>
            </a:r>
            <a:r>
              <a:rPr i="1"/>
              <a:t>RUNX1-RUNX1T1</a:t>
            </a:r>
            <a:r>
              <a:t>, CD2 expression in acute promyelocytic leukemia [APL]) and in acute leukemias of ambiguous lineage (mixed phenotype acute leukemia [MPAL]). </a:t>
            </a:r>
          </a:p>
        </p:txBody>
      </p:sp>
      <p:sp>
        <p:nvSpPr>
          <p:cNvPr id="208" name="Flow cytometry"/>
          <p:cNvSpPr txBox="1"/>
          <p:nvPr/>
        </p:nvSpPr>
        <p:spPr>
          <a:xfrm>
            <a:off x="899794" y="203200"/>
            <a:ext cx="2424521"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400" b="1">
                <a:solidFill>
                  <a:srgbClr val="232323"/>
                </a:solidFill>
                <a:latin typeface="Arial"/>
                <a:ea typeface="Arial"/>
                <a:cs typeface="Arial"/>
                <a:sym typeface="Arial"/>
              </a:defRPr>
            </a:lvl1pPr>
          </a:lstStyle>
          <a:p>
            <a:r>
              <a:t>Flow cytometry </a:t>
            </a:r>
          </a:p>
        </p:txBody>
      </p:sp>
      <p:pic>
        <p:nvPicPr>
          <p:cNvPr id="209" name="image.png" descr="image.png"/>
          <p:cNvPicPr>
            <a:picLocks noChangeAspect="1"/>
          </p:cNvPicPr>
          <p:nvPr/>
        </p:nvPicPr>
        <p:blipFill>
          <a:blip r:embed="rId2"/>
          <a:stretch>
            <a:fillRect/>
          </a:stretch>
        </p:blipFill>
        <p:spPr>
          <a:xfrm>
            <a:off x="7113587" y="190500"/>
            <a:ext cx="4419601" cy="6477000"/>
          </a:xfrm>
          <a:prstGeom prst="rect">
            <a:avLst/>
          </a:prstGeom>
          <a:ln w="12700">
            <a:miter lim="400000"/>
          </a:ln>
        </p:spPr>
      </p:pic>
      <p:sp>
        <p:nvSpPr>
          <p:cNvPr id="210" name="Dikdörtgen"/>
          <p:cNvSpPr/>
          <p:nvPr/>
        </p:nvSpPr>
        <p:spPr>
          <a:xfrm>
            <a:off x="7113587" y="4870450"/>
            <a:ext cx="4614864" cy="198755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Bone marrow biopsy and aspirate"/>
          <p:cNvSpPr txBox="1"/>
          <p:nvPr/>
        </p:nvSpPr>
        <p:spPr>
          <a:xfrm>
            <a:off x="1015682" y="382587"/>
            <a:ext cx="5034598"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b="1">
                <a:solidFill>
                  <a:srgbClr val="232323"/>
                </a:solidFill>
                <a:latin typeface="Arial"/>
                <a:ea typeface="Arial"/>
                <a:cs typeface="Arial"/>
                <a:sym typeface="Arial"/>
              </a:defRPr>
            </a:lvl1pPr>
          </a:lstStyle>
          <a:p>
            <a:r>
              <a:t>Bone marrow biopsy and aspirate</a:t>
            </a:r>
          </a:p>
        </p:txBody>
      </p:sp>
      <p:pic>
        <p:nvPicPr>
          <p:cNvPr id="213" name="image.png" descr="image.png"/>
          <p:cNvPicPr>
            <a:picLocks noChangeAspect="1"/>
          </p:cNvPicPr>
          <p:nvPr/>
        </p:nvPicPr>
        <p:blipFill>
          <a:blip r:embed="rId3"/>
          <a:stretch>
            <a:fillRect/>
          </a:stretch>
        </p:blipFill>
        <p:spPr>
          <a:xfrm>
            <a:off x="6337300" y="1671637"/>
            <a:ext cx="5686425" cy="3059113"/>
          </a:xfrm>
          <a:prstGeom prst="rect">
            <a:avLst/>
          </a:prstGeom>
          <a:ln w="12700">
            <a:miter lim="400000"/>
          </a:ln>
        </p:spPr>
      </p:pic>
      <p:sp>
        <p:nvSpPr>
          <p:cNvPr id="214" name="The bone marrow biopsy gives a general overview of the degree of involvement and specific histologic features associated with the process (eg, fibrosis, necrosis).…"/>
          <p:cNvSpPr txBox="1"/>
          <p:nvPr/>
        </p:nvSpPr>
        <p:spPr>
          <a:xfrm>
            <a:off x="1015682" y="1120775"/>
            <a:ext cx="5034598" cy="54154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solidFill>
                  <a:srgbClr val="232323"/>
                </a:solidFill>
                <a:latin typeface="Arial"/>
                <a:ea typeface="Arial"/>
                <a:cs typeface="Arial"/>
                <a:sym typeface="Arial"/>
              </a:defRPr>
            </a:pPr>
            <a:r>
              <a:t>The bone marrow biopsy gives a general overview of the degree of involvement and specific histologic features associated with the process (eg, fibrosis, necrosis). </a:t>
            </a:r>
          </a:p>
          <a:p>
            <a:pPr>
              <a:defRPr sz="2400">
                <a:solidFill>
                  <a:srgbClr val="232323"/>
                </a:solidFill>
                <a:latin typeface="Arial"/>
                <a:ea typeface="Arial"/>
                <a:cs typeface="Arial"/>
                <a:sym typeface="Arial"/>
              </a:defRPr>
            </a:pPr>
            <a:endParaRPr/>
          </a:p>
          <a:p>
            <a:pPr>
              <a:defRPr sz="2400">
                <a:solidFill>
                  <a:srgbClr val="232323"/>
                </a:solidFill>
                <a:latin typeface="Arial"/>
                <a:ea typeface="Arial"/>
                <a:cs typeface="Arial"/>
                <a:sym typeface="Arial"/>
              </a:defRPr>
            </a:pPr>
            <a:r>
              <a:t>The aspirate provides material for a 500-cell differential count to determine the percentage of blasts in the marrow; it also provides for detailed cytologic evaluation of the blasts and other cells that may be residual normal hematopoietic elements or abnormal cells maturing from the blasts.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he blasts in AML must be identified as cells of the myeloid, monocytic, erythroid, or megakaryocytic lineage and are distinguished from blasts of the lymphoid lineage seen in acute lymphoblastic leukemia."/>
          <p:cNvSpPr txBox="1"/>
          <p:nvPr/>
        </p:nvSpPr>
        <p:spPr>
          <a:xfrm>
            <a:off x="1106169" y="1279525"/>
            <a:ext cx="4553587" cy="2570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solidFill>
                  <a:srgbClr val="232323"/>
                </a:solidFill>
                <a:latin typeface="Arial"/>
                <a:ea typeface="Arial"/>
                <a:cs typeface="Arial"/>
                <a:sym typeface="Arial"/>
              </a:defRPr>
            </a:pPr>
            <a:r>
              <a:t>The blasts in AML must be identified as cells of the </a:t>
            </a:r>
            <a:r>
              <a:rPr b="1"/>
              <a:t>myeloid, monocytic, erythroid, or megakaryocytic </a:t>
            </a:r>
            <a:r>
              <a:t>lineage and are distinguished from blasts of the lymphoid lineage seen in acute lymphoblastic leukemia.</a:t>
            </a:r>
          </a:p>
        </p:txBody>
      </p:sp>
      <p:sp>
        <p:nvSpPr>
          <p:cNvPr id="219" name="Cell origin"/>
          <p:cNvSpPr txBox="1"/>
          <p:nvPr/>
        </p:nvSpPr>
        <p:spPr>
          <a:xfrm>
            <a:off x="1322069" y="430212"/>
            <a:ext cx="1679041" cy="4370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400" b="1">
                <a:solidFill>
                  <a:srgbClr val="232323"/>
                </a:solidFill>
                <a:latin typeface="Arial"/>
                <a:ea typeface="Arial"/>
                <a:cs typeface="Arial"/>
                <a:sym typeface="Arial"/>
              </a:defRPr>
            </a:pPr>
            <a:r>
              <a:t>Cell origin</a:t>
            </a:r>
            <a:r>
              <a:rPr b="0"/>
              <a:t> </a:t>
            </a:r>
          </a:p>
        </p:txBody>
      </p:sp>
      <p:sp>
        <p:nvSpPr>
          <p:cNvPr id="220" name="●The presence of an Auer rod on microscopy .…"/>
          <p:cNvSpPr txBox="1"/>
          <p:nvPr/>
        </p:nvSpPr>
        <p:spPr>
          <a:xfrm>
            <a:off x="5949632" y="660400"/>
            <a:ext cx="6004561" cy="5437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solidFill>
                  <a:srgbClr val="232323"/>
                </a:solidFill>
                <a:latin typeface="Times New Roman"/>
                <a:ea typeface="Times New Roman"/>
                <a:cs typeface="Times New Roman"/>
                <a:sym typeface="Times New Roman"/>
              </a:defRPr>
            </a:pPr>
            <a:r>
              <a:t>●</a:t>
            </a:r>
            <a:r>
              <a:rPr>
                <a:latin typeface="Arial"/>
                <a:ea typeface="Arial"/>
                <a:cs typeface="Arial"/>
                <a:sym typeface="Arial"/>
              </a:rPr>
              <a:t>The presence of an Auer rod on microscopy .</a:t>
            </a:r>
          </a:p>
          <a:p>
            <a:pPr>
              <a:defRPr sz="2400">
                <a:solidFill>
                  <a:srgbClr val="232323"/>
                </a:solidFill>
                <a:latin typeface="Arial"/>
                <a:ea typeface="Arial"/>
                <a:cs typeface="Arial"/>
                <a:sym typeface="Arial"/>
              </a:defRPr>
            </a:pPr>
            <a:endParaRPr>
              <a:latin typeface="Arial"/>
              <a:ea typeface="Arial"/>
              <a:cs typeface="Arial"/>
              <a:sym typeface="Arial"/>
            </a:endParaRPr>
          </a:p>
          <a:p>
            <a:pPr>
              <a:defRPr sz="2400">
                <a:solidFill>
                  <a:srgbClr val="232323"/>
                </a:solidFill>
                <a:latin typeface="Times New Roman"/>
                <a:ea typeface="Times New Roman"/>
                <a:cs typeface="Times New Roman"/>
                <a:sym typeface="Times New Roman"/>
              </a:defRPr>
            </a:pPr>
            <a:r>
              <a:t>●</a:t>
            </a:r>
            <a:r>
              <a:rPr>
                <a:latin typeface="Arial"/>
                <a:ea typeface="Arial"/>
                <a:cs typeface="Arial"/>
                <a:sym typeface="Arial"/>
              </a:rPr>
              <a:t>Cytochemical studies demonstrating positivity for Sudan black B, myeloperoxidase, chloroacetate esterase, or nonspecific esterase.</a:t>
            </a:r>
          </a:p>
          <a:p>
            <a:pPr>
              <a:defRPr sz="2400">
                <a:solidFill>
                  <a:srgbClr val="232323"/>
                </a:solidFill>
                <a:latin typeface="Arial"/>
                <a:ea typeface="Arial"/>
                <a:cs typeface="Arial"/>
                <a:sym typeface="Arial"/>
              </a:defRPr>
            </a:pPr>
            <a:endParaRPr>
              <a:latin typeface="Arial"/>
              <a:ea typeface="Arial"/>
              <a:cs typeface="Arial"/>
              <a:sym typeface="Arial"/>
            </a:endParaRPr>
          </a:p>
          <a:p>
            <a:pPr>
              <a:defRPr sz="2400">
                <a:solidFill>
                  <a:srgbClr val="232323"/>
                </a:solidFill>
                <a:latin typeface="Times New Roman"/>
                <a:ea typeface="Times New Roman"/>
                <a:cs typeface="Times New Roman"/>
                <a:sym typeface="Times New Roman"/>
              </a:defRPr>
            </a:pPr>
            <a:r>
              <a:t>●</a:t>
            </a:r>
            <a:r>
              <a:rPr>
                <a:latin typeface="Arial"/>
                <a:ea typeface="Arial"/>
                <a:cs typeface="Arial"/>
                <a:sym typeface="Arial"/>
              </a:rPr>
              <a:t>Flow cytometry identifying the expression of myeloid antigens. </a:t>
            </a:r>
          </a:p>
          <a:p>
            <a:pPr>
              <a:defRPr sz="2400">
                <a:solidFill>
                  <a:srgbClr val="232323"/>
                </a:solidFill>
                <a:latin typeface="Times New Roman"/>
                <a:ea typeface="Times New Roman"/>
                <a:cs typeface="Times New Roman"/>
                <a:sym typeface="Times New Roman"/>
              </a:defRPr>
            </a:pPr>
            <a:r>
              <a:t>●</a:t>
            </a:r>
            <a:r>
              <a:rPr>
                <a:latin typeface="Arial"/>
                <a:ea typeface="Arial"/>
                <a:cs typeface="Arial"/>
                <a:sym typeface="Arial"/>
              </a:rPr>
              <a:t>Specific cytogenetic abnormalities that are seen only in myeloid leukemias.</a:t>
            </a:r>
          </a:p>
          <a:p>
            <a:pPr>
              <a:defRPr sz="2400">
                <a:solidFill>
                  <a:srgbClr val="232323"/>
                </a:solidFill>
                <a:latin typeface="Times New Roman"/>
                <a:ea typeface="Times New Roman"/>
                <a:cs typeface="Times New Roman"/>
                <a:sym typeface="Times New Roman"/>
              </a:defRPr>
            </a:pPr>
            <a:r>
              <a:t>●</a:t>
            </a:r>
            <a:r>
              <a:rPr>
                <a:latin typeface="Arial"/>
                <a:ea typeface="Arial"/>
                <a:cs typeface="Arial"/>
                <a:sym typeface="Arial"/>
              </a:rPr>
              <a:t>Next-generation sequencing (NGS) on a panel of genes that are commonly mutated in AML ("myeloid gene panel")</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In the current World Health Organization classification system, blast forms must account for at least 20 percent of the total cellularity.…"/>
          <p:cNvSpPr txBox="1"/>
          <p:nvPr/>
        </p:nvSpPr>
        <p:spPr>
          <a:xfrm>
            <a:off x="1198244" y="1350962"/>
            <a:ext cx="10563861" cy="4221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solidFill>
                  <a:srgbClr val="232323"/>
                </a:solidFill>
                <a:latin typeface="Arial"/>
                <a:ea typeface="Arial"/>
                <a:cs typeface="Arial"/>
                <a:sym typeface="Arial"/>
              </a:defRPr>
            </a:pPr>
            <a:r>
              <a:t>In the current World Health Organization classification system, blast forms must account for at least </a:t>
            </a:r>
            <a:r>
              <a:rPr sz="4000" b="1"/>
              <a:t>20 percent </a:t>
            </a:r>
            <a:r>
              <a:t>of the total cellularity.</a:t>
            </a:r>
          </a:p>
          <a:p>
            <a:pPr>
              <a:defRPr sz="2400">
                <a:solidFill>
                  <a:srgbClr val="232323"/>
                </a:solidFill>
                <a:latin typeface="Arial"/>
                <a:ea typeface="Arial"/>
                <a:cs typeface="Arial"/>
                <a:sym typeface="Arial"/>
              </a:defRPr>
            </a:pPr>
            <a:endParaRPr/>
          </a:p>
          <a:p>
            <a:pPr>
              <a:defRPr sz="2400">
                <a:solidFill>
                  <a:srgbClr val="232323"/>
                </a:solidFill>
                <a:latin typeface="Arial"/>
                <a:ea typeface="Arial"/>
                <a:cs typeface="Arial"/>
                <a:sym typeface="Arial"/>
              </a:defRPr>
            </a:pPr>
            <a:r>
              <a:t>The presence of these genetic abnormalities are considered diagnostic of AML without regard to the blast count:</a:t>
            </a:r>
          </a:p>
          <a:p>
            <a:pPr>
              <a:defRPr sz="2400">
                <a:solidFill>
                  <a:srgbClr val="232323"/>
                </a:solidFill>
                <a:latin typeface="Times New Roman"/>
                <a:ea typeface="Times New Roman"/>
                <a:cs typeface="Times New Roman"/>
                <a:sym typeface="Times New Roman"/>
              </a:defRPr>
            </a:pPr>
            <a:r>
              <a:t>●</a:t>
            </a:r>
            <a:r>
              <a:rPr>
                <a:latin typeface="Arial"/>
                <a:ea typeface="Arial"/>
                <a:cs typeface="Arial"/>
                <a:sym typeface="Arial"/>
              </a:rPr>
              <a:t>AML with t(8;21)(q22;q22); </a:t>
            </a:r>
            <a:r>
              <a:rPr i="1">
                <a:latin typeface="Arial"/>
                <a:ea typeface="Arial"/>
                <a:cs typeface="Arial"/>
                <a:sym typeface="Arial"/>
              </a:rPr>
              <a:t>RUNX1-RUNX1T1</a:t>
            </a:r>
            <a:r>
              <a:rPr>
                <a:latin typeface="Arial"/>
                <a:ea typeface="Arial"/>
                <a:cs typeface="Arial"/>
                <a:sym typeface="Arial"/>
              </a:rPr>
              <a:t> (previously </a:t>
            </a:r>
            <a:r>
              <a:rPr i="1">
                <a:latin typeface="Arial"/>
                <a:ea typeface="Arial"/>
                <a:cs typeface="Arial"/>
                <a:sym typeface="Arial"/>
              </a:rPr>
              <a:t>AML1-ETO</a:t>
            </a:r>
            <a:r>
              <a:rPr>
                <a:latin typeface="Arial"/>
                <a:ea typeface="Arial"/>
                <a:cs typeface="Arial"/>
                <a:sym typeface="Arial"/>
              </a:rPr>
              <a:t>)</a:t>
            </a:r>
          </a:p>
          <a:p>
            <a:pPr>
              <a:defRPr sz="2400">
                <a:solidFill>
                  <a:srgbClr val="232323"/>
                </a:solidFill>
                <a:latin typeface="Times New Roman"/>
                <a:ea typeface="Times New Roman"/>
                <a:cs typeface="Times New Roman"/>
                <a:sym typeface="Times New Roman"/>
              </a:defRPr>
            </a:pPr>
            <a:r>
              <a:t>●</a:t>
            </a:r>
            <a:r>
              <a:rPr>
                <a:latin typeface="Arial"/>
                <a:ea typeface="Arial"/>
                <a:cs typeface="Arial"/>
                <a:sym typeface="Arial"/>
              </a:rPr>
              <a:t>AML with inv(16)(p13.1q22) or t(16;16)(p13.1;q22); </a:t>
            </a:r>
            <a:r>
              <a:rPr i="1">
                <a:latin typeface="Arial"/>
                <a:ea typeface="Arial"/>
                <a:cs typeface="Arial"/>
                <a:sym typeface="Arial"/>
              </a:rPr>
              <a:t>CBFB-MYH11</a:t>
            </a:r>
            <a:endParaRPr>
              <a:latin typeface="Arial"/>
              <a:ea typeface="Arial"/>
              <a:cs typeface="Arial"/>
              <a:sym typeface="Arial"/>
            </a:endParaRPr>
          </a:p>
          <a:p>
            <a:pPr>
              <a:defRPr sz="2400">
                <a:solidFill>
                  <a:srgbClr val="232323"/>
                </a:solidFill>
                <a:latin typeface="Times New Roman"/>
                <a:ea typeface="Times New Roman"/>
                <a:cs typeface="Times New Roman"/>
                <a:sym typeface="Times New Roman"/>
              </a:defRPr>
            </a:pPr>
            <a:r>
              <a:t>●</a:t>
            </a:r>
            <a:r>
              <a:rPr>
                <a:latin typeface="Arial"/>
                <a:ea typeface="Arial"/>
                <a:cs typeface="Arial"/>
                <a:sym typeface="Arial"/>
              </a:rPr>
              <a:t>APL with t(15;17)(q24.1;q21.1); </a:t>
            </a:r>
            <a:r>
              <a:rPr i="1">
                <a:latin typeface="Arial"/>
                <a:ea typeface="Arial"/>
                <a:cs typeface="Arial"/>
                <a:sym typeface="Arial"/>
              </a:rPr>
              <a:t>PML-RARA</a:t>
            </a:r>
            <a:endParaRPr>
              <a:latin typeface="Arial"/>
              <a:ea typeface="Arial"/>
              <a:cs typeface="Arial"/>
              <a:sym typeface="Arial"/>
            </a:endParaRPr>
          </a:p>
          <a:p>
            <a:pPr>
              <a:defRPr sz="2400">
                <a:solidFill>
                  <a:srgbClr val="232323"/>
                </a:solidFill>
                <a:latin typeface="Arial"/>
                <a:ea typeface="Arial"/>
                <a:cs typeface="Arial"/>
                <a:sym typeface="Arial"/>
              </a:defRPr>
            </a:pPr>
            <a:endParaRPr>
              <a:latin typeface="Arial"/>
              <a:ea typeface="Arial"/>
              <a:cs typeface="Arial"/>
              <a:sym typeface="Arial"/>
            </a:endParaRPr>
          </a:p>
          <a:p>
            <a:pPr>
              <a:defRPr sz="2400">
                <a:solidFill>
                  <a:srgbClr val="232323"/>
                </a:solidFill>
                <a:latin typeface="Arial"/>
                <a:ea typeface="Arial"/>
                <a:cs typeface="Arial"/>
                <a:sym typeface="Arial"/>
              </a:defRPr>
            </a:pPr>
            <a:r>
              <a:t>The presence of a myeloid sarcoma is also diagnostic of AML, independent of the blast count.</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Cytogenetic features…"/>
          <p:cNvSpPr txBox="1"/>
          <p:nvPr/>
        </p:nvSpPr>
        <p:spPr>
          <a:xfrm>
            <a:off x="1198244" y="1063625"/>
            <a:ext cx="10325736" cy="41438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b="1">
                <a:solidFill>
                  <a:srgbClr val="232323"/>
                </a:solidFill>
                <a:latin typeface="Arial"/>
                <a:ea typeface="Arial"/>
                <a:cs typeface="Arial"/>
                <a:sym typeface="Arial"/>
              </a:defRPr>
            </a:pPr>
            <a:r>
              <a:t>Cytogenetic features</a:t>
            </a:r>
          </a:p>
          <a:p>
            <a:pPr>
              <a:defRPr sz="2800">
                <a:solidFill>
                  <a:srgbClr val="232323"/>
                </a:solidFill>
                <a:latin typeface="Arial"/>
                <a:ea typeface="Arial"/>
                <a:cs typeface="Arial"/>
                <a:sym typeface="Arial"/>
              </a:defRPr>
            </a:pPr>
            <a:endParaRPr/>
          </a:p>
          <a:p>
            <a:pPr>
              <a:defRPr sz="2800">
                <a:solidFill>
                  <a:srgbClr val="232323"/>
                </a:solidFill>
                <a:latin typeface="Arial"/>
                <a:ea typeface="Arial"/>
                <a:cs typeface="Arial"/>
                <a:sym typeface="Arial"/>
              </a:defRPr>
            </a:pPr>
            <a:r>
              <a:t>All patients with suspected AML should undergo metaphase cytogenetic analysis of their bone marrow biopsy specimen. </a:t>
            </a:r>
          </a:p>
          <a:p>
            <a:pPr>
              <a:defRPr sz="2800">
                <a:solidFill>
                  <a:srgbClr val="232323"/>
                </a:solidFill>
                <a:latin typeface="Arial"/>
                <a:ea typeface="Arial"/>
                <a:cs typeface="Arial"/>
                <a:sym typeface="Arial"/>
              </a:defRPr>
            </a:pPr>
            <a:endParaRPr/>
          </a:p>
          <a:p>
            <a:pPr>
              <a:defRPr sz="2800">
                <a:solidFill>
                  <a:srgbClr val="232323"/>
                </a:solidFill>
                <a:latin typeface="Arial"/>
                <a:ea typeface="Arial"/>
                <a:cs typeface="Arial"/>
                <a:sym typeface="Arial"/>
              </a:defRPr>
            </a:pPr>
            <a:r>
              <a:t>A combination of conventional karyotypic analysis plus reverse transcriptase polymerase chain reaction (RT-PCR) or fluorescent in situ hybridization (FISH) for specific abnormalities can aid in the diagnosis, treatment, and post-treatment monitoring of patients with AML.</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Dikdörtgen"/>
          <p:cNvSpPr/>
          <p:nvPr/>
        </p:nvSpPr>
        <p:spPr>
          <a:xfrm>
            <a:off x="0" y="0"/>
            <a:ext cx="12192000" cy="6858000"/>
          </a:xfrm>
          <a:prstGeom prst="rect">
            <a:avLst/>
          </a:prstGeom>
          <a:solidFill>
            <a:srgbClr val="7F7F7F">
              <a:alpha val="30195"/>
            </a:srgbClr>
          </a:solidFill>
          <a:ln w="12700">
            <a:miter lim="400000"/>
          </a:ln>
        </p:spPr>
        <p:txBody>
          <a:bodyPr lIns="45719" rIns="45719" anchor="ctr"/>
          <a:lstStyle/>
          <a:p>
            <a:endParaRPr/>
          </a:p>
        </p:txBody>
      </p:sp>
      <p:sp>
        <p:nvSpPr>
          <p:cNvPr id="233" name="Dikdörtgen"/>
          <p:cNvSpPr/>
          <p:nvPr/>
        </p:nvSpPr>
        <p:spPr>
          <a:xfrm>
            <a:off x="476250" y="487362"/>
            <a:ext cx="6742113" cy="5897563"/>
          </a:xfrm>
          <a:prstGeom prst="rect">
            <a:avLst/>
          </a:prstGeom>
          <a:solidFill>
            <a:srgbClr val="FFFFFF"/>
          </a:solidFill>
          <a:ln w="19050">
            <a:solidFill>
              <a:srgbClr val="7F7F7F">
                <a:alpha val="79998"/>
              </a:srgbClr>
            </a:solidFill>
          </a:ln>
        </p:spPr>
        <p:txBody>
          <a:bodyPr lIns="45719" rIns="45719" anchor="ctr"/>
          <a:lstStyle/>
          <a:p>
            <a:endParaRPr/>
          </a:p>
        </p:txBody>
      </p:sp>
      <p:pic>
        <p:nvPicPr>
          <p:cNvPr id="234" name="image.png" descr="image.png"/>
          <p:cNvPicPr>
            <a:picLocks noChangeAspect="1"/>
          </p:cNvPicPr>
          <p:nvPr/>
        </p:nvPicPr>
        <p:blipFill>
          <a:blip r:embed="rId3"/>
          <a:stretch>
            <a:fillRect/>
          </a:stretch>
        </p:blipFill>
        <p:spPr>
          <a:xfrm>
            <a:off x="1136650" y="650875"/>
            <a:ext cx="5418138" cy="5570538"/>
          </a:xfrm>
          <a:prstGeom prst="rect">
            <a:avLst/>
          </a:prstGeom>
          <a:ln w="12700">
            <a:miter lim="400000"/>
          </a:ln>
        </p:spPr>
      </p:pic>
      <p:sp>
        <p:nvSpPr>
          <p:cNvPr id="235" name="Dikdörtgen"/>
          <p:cNvSpPr/>
          <p:nvPr/>
        </p:nvSpPr>
        <p:spPr>
          <a:xfrm>
            <a:off x="7534275" y="479425"/>
            <a:ext cx="4181475" cy="2789238"/>
          </a:xfrm>
          <a:prstGeom prst="rect">
            <a:avLst/>
          </a:prstGeom>
          <a:solidFill>
            <a:srgbClr val="FFFFFF"/>
          </a:solidFill>
          <a:ln w="19050">
            <a:solidFill>
              <a:srgbClr val="7F7F7F">
                <a:alpha val="79998"/>
              </a:srgbClr>
            </a:solidFill>
          </a:ln>
        </p:spPr>
        <p:txBody>
          <a:bodyPr lIns="45719" rIns="45719" anchor="ctr"/>
          <a:lstStyle/>
          <a:p>
            <a:endParaRPr/>
          </a:p>
        </p:txBody>
      </p:sp>
      <p:pic>
        <p:nvPicPr>
          <p:cNvPr id="236" name="image.png" descr="image.png"/>
          <p:cNvPicPr>
            <a:picLocks noChangeAspect="1"/>
          </p:cNvPicPr>
          <p:nvPr/>
        </p:nvPicPr>
        <p:blipFill>
          <a:blip r:embed="rId4"/>
          <a:stretch>
            <a:fillRect/>
          </a:stretch>
        </p:blipFill>
        <p:spPr>
          <a:xfrm>
            <a:off x="7989887" y="642937"/>
            <a:ext cx="3267076" cy="2476501"/>
          </a:xfrm>
          <a:prstGeom prst="rect">
            <a:avLst/>
          </a:prstGeom>
          <a:ln w="12700">
            <a:miter lim="400000"/>
          </a:ln>
        </p:spPr>
      </p:pic>
      <p:sp>
        <p:nvSpPr>
          <p:cNvPr id="237" name="Dikdörtgen"/>
          <p:cNvSpPr/>
          <p:nvPr/>
        </p:nvSpPr>
        <p:spPr>
          <a:xfrm>
            <a:off x="7534275" y="3603625"/>
            <a:ext cx="4181475" cy="2787650"/>
          </a:xfrm>
          <a:prstGeom prst="rect">
            <a:avLst/>
          </a:prstGeom>
          <a:solidFill>
            <a:srgbClr val="FFFFFF"/>
          </a:solidFill>
          <a:ln w="19050">
            <a:solidFill>
              <a:srgbClr val="7F7F7F">
                <a:alpha val="79998"/>
              </a:srgbClr>
            </a:solidFill>
          </a:ln>
        </p:spPr>
        <p:txBody>
          <a:bodyPr lIns="45719" rIns="45719" anchor="ctr"/>
          <a:lstStyle/>
          <a:p>
            <a:endParaRPr/>
          </a:p>
        </p:txBody>
      </p:sp>
      <p:pic>
        <p:nvPicPr>
          <p:cNvPr id="238" name="image.png" descr="image.png"/>
          <p:cNvPicPr>
            <a:picLocks noChangeAspect="1"/>
          </p:cNvPicPr>
          <p:nvPr/>
        </p:nvPicPr>
        <p:blipFill>
          <a:blip r:embed="rId5"/>
          <a:stretch>
            <a:fillRect/>
          </a:stretch>
        </p:blipFill>
        <p:spPr>
          <a:xfrm>
            <a:off x="7826375" y="3748087"/>
            <a:ext cx="3594100" cy="2471738"/>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 name="image.png" descr="image.png"/>
          <p:cNvPicPr>
            <a:picLocks noChangeAspect="1"/>
          </p:cNvPicPr>
          <p:nvPr/>
        </p:nvPicPr>
        <p:blipFill>
          <a:blip r:embed="rId2"/>
          <a:stretch>
            <a:fillRect/>
          </a:stretch>
        </p:blipFill>
        <p:spPr>
          <a:xfrm>
            <a:off x="685800" y="330200"/>
            <a:ext cx="38100" cy="6527800"/>
          </a:xfrm>
          <a:prstGeom prst="rect">
            <a:avLst/>
          </a:prstGeom>
          <a:ln w="12700">
            <a:miter lim="400000"/>
          </a:ln>
        </p:spPr>
      </p:pic>
      <p:sp>
        <p:nvSpPr>
          <p:cNvPr id="243" name="Dikdörtgen"/>
          <p:cNvSpPr/>
          <p:nvPr/>
        </p:nvSpPr>
        <p:spPr>
          <a:xfrm>
            <a:off x="0" y="0"/>
            <a:ext cx="12192000" cy="6858000"/>
          </a:xfrm>
          <a:prstGeom prst="rect">
            <a:avLst/>
          </a:prstGeom>
          <a:solidFill>
            <a:srgbClr val="FFFFFF"/>
          </a:solidFill>
          <a:ln w="12700">
            <a:miter lim="400000"/>
          </a:ln>
        </p:spPr>
        <p:txBody>
          <a:bodyPr lIns="45719" rIns="45719" anchor="ctr"/>
          <a:lstStyle/>
          <a:p>
            <a:endParaRPr/>
          </a:p>
        </p:txBody>
      </p:sp>
      <p:sp>
        <p:nvSpPr>
          <p:cNvPr id="244" name="Acute promyelocytic leukemia (APML) M3"/>
          <p:cNvSpPr txBox="1"/>
          <p:nvPr/>
        </p:nvSpPr>
        <p:spPr>
          <a:xfrm>
            <a:off x="6267132" y="301942"/>
            <a:ext cx="5625148" cy="10807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spcBef>
                <a:spcPts val="600"/>
              </a:spcBef>
              <a:defRPr sz="3400" b="1"/>
            </a:lvl1pPr>
          </a:lstStyle>
          <a:p>
            <a:r>
              <a:t>Acute promyelocytic leukemia (APML) M3</a:t>
            </a:r>
          </a:p>
        </p:txBody>
      </p:sp>
      <p:sp>
        <p:nvSpPr>
          <p:cNvPr id="245" name="Daire"/>
          <p:cNvSpPr/>
          <p:nvPr/>
        </p:nvSpPr>
        <p:spPr>
          <a:xfrm>
            <a:off x="322262" y="554037"/>
            <a:ext cx="5743576" cy="5741988"/>
          </a:xfrm>
          <a:prstGeom prst="ellipse">
            <a:avLst/>
          </a:prstGeom>
          <a:gradFill>
            <a:gsLst>
              <a:gs pos="0">
                <a:srgbClr val="FF9022"/>
              </a:gs>
              <a:gs pos="100000">
                <a:schemeClr val="accent2"/>
              </a:gs>
            </a:gsLst>
            <a:lin ang="13500000"/>
          </a:gradFill>
          <a:ln w="12700">
            <a:miter lim="400000"/>
          </a:ln>
        </p:spPr>
        <p:txBody>
          <a:bodyPr lIns="45719" rIns="45719" anchor="ctr"/>
          <a:lstStyle/>
          <a:p>
            <a:endParaRPr/>
          </a:p>
        </p:txBody>
      </p:sp>
      <p:pic>
        <p:nvPicPr>
          <p:cNvPr id="246" name="image.png" descr="image.png"/>
          <p:cNvPicPr>
            <a:picLocks noChangeAspect="1"/>
          </p:cNvPicPr>
          <p:nvPr/>
        </p:nvPicPr>
        <p:blipFill>
          <a:blip r:embed="rId3"/>
          <a:stretch>
            <a:fillRect/>
          </a:stretch>
        </p:blipFill>
        <p:spPr>
          <a:xfrm>
            <a:off x="266700" y="406400"/>
            <a:ext cx="6019800" cy="6032500"/>
          </a:xfrm>
          <a:prstGeom prst="rect">
            <a:avLst/>
          </a:prstGeom>
          <a:ln w="12700">
            <a:miter lim="400000"/>
          </a:ln>
        </p:spPr>
      </p:pic>
      <p:sp>
        <p:nvSpPr>
          <p:cNvPr id="247" name="Şekil"/>
          <p:cNvSpPr/>
          <p:nvPr/>
        </p:nvSpPr>
        <p:spPr>
          <a:xfrm>
            <a:off x="1004887" y="703262"/>
            <a:ext cx="171451" cy="171451"/>
          </a:xfrm>
          <a:custGeom>
            <a:avLst/>
            <a:gdLst/>
            <a:ahLst/>
            <a:cxnLst>
              <a:cxn ang="0">
                <a:pos x="wd2" y="hd2"/>
              </a:cxn>
              <a:cxn ang="5400000">
                <a:pos x="wd2" y="hd2"/>
              </a:cxn>
              <a:cxn ang="10800000">
                <a:pos x="wd2" y="hd2"/>
              </a:cxn>
              <a:cxn ang="16200000">
                <a:pos x="wd2" y="hd2"/>
              </a:cxn>
            </a:cxnLst>
            <a:rect l="0" t="0" r="r" b="b"/>
            <a:pathLst>
              <a:path w="21600" h="21600" extrusionOk="0">
                <a:moveTo>
                  <a:pt x="20134" y="9334"/>
                </a:moveTo>
                <a:lnTo>
                  <a:pt x="12266" y="9334"/>
                </a:lnTo>
                <a:lnTo>
                  <a:pt x="12266" y="1466"/>
                </a:lnTo>
                <a:cubicBezTo>
                  <a:pt x="12266" y="656"/>
                  <a:pt x="11610" y="0"/>
                  <a:pt x="10800" y="0"/>
                </a:cubicBezTo>
                <a:cubicBezTo>
                  <a:pt x="9990" y="0"/>
                  <a:pt x="9334" y="656"/>
                  <a:pt x="9334" y="1466"/>
                </a:cubicBezTo>
                <a:lnTo>
                  <a:pt x="9334" y="9334"/>
                </a:lnTo>
                <a:lnTo>
                  <a:pt x="1466" y="9334"/>
                </a:lnTo>
                <a:cubicBezTo>
                  <a:pt x="656" y="9334"/>
                  <a:pt x="0" y="9990"/>
                  <a:pt x="0" y="10800"/>
                </a:cubicBezTo>
                <a:cubicBezTo>
                  <a:pt x="0" y="11610"/>
                  <a:pt x="656" y="12266"/>
                  <a:pt x="1466" y="12266"/>
                </a:cubicBezTo>
                <a:lnTo>
                  <a:pt x="9334" y="12266"/>
                </a:lnTo>
                <a:lnTo>
                  <a:pt x="9334" y="20134"/>
                </a:lnTo>
                <a:cubicBezTo>
                  <a:pt x="9334" y="20944"/>
                  <a:pt x="9990" y="21600"/>
                  <a:pt x="10800" y="21600"/>
                </a:cubicBezTo>
                <a:cubicBezTo>
                  <a:pt x="11610" y="21600"/>
                  <a:pt x="12266" y="20944"/>
                  <a:pt x="12266" y="20134"/>
                </a:cubicBezTo>
                <a:lnTo>
                  <a:pt x="12266" y="12266"/>
                </a:lnTo>
                <a:lnTo>
                  <a:pt x="20134" y="12266"/>
                </a:lnTo>
                <a:cubicBezTo>
                  <a:pt x="20944" y="12266"/>
                  <a:pt x="21600" y="11610"/>
                  <a:pt x="21600" y="10800"/>
                </a:cubicBezTo>
                <a:cubicBezTo>
                  <a:pt x="21600" y="9990"/>
                  <a:pt x="20944" y="9334"/>
                  <a:pt x="20134" y="9334"/>
                </a:cubicBezTo>
                <a:close/>
              </a:path>
            </a:pathLst>
          </a:custGeom>
          <a:solidFill>
            <a:schemeClr val="accent2"/>
          </a:solidFill>
          <a:ln w="12700">
            <a:miter lim="400000"/>
          </a:ln>
        </p:spPr>
        <p:txBody>
          <a:bodyPr lIns="45719" rIns="45719" anchor="ctr"/>
          <a:lstStyle/>
          <a:p>
            <a:endParaRPr/>
          </a:p>
        </p:txBody>
      </p:sp>
      <p:sp>
        <p:nvSpPr>
          <p:cNvPr id="248" name="Şekil"/>
          <p:cNvSpPr/>
          <p:nvPr/>
        </p:nvSpPr>
        <p:spPr>
          <a:xfrm>
            <a:off x="422275" y="1562100"/>
            <a:ext cx="158750" cy="158750"/>
          </a:xfrm>
          <a:custGeom>
            <a:avLst/>
            <a:gdLst/>
            <a:ahLst/>
            <a:cxnLst>
              <a:cxn ang="0">
                <a:pos x="wd2" y="hd2"/>
              </a:cxn>
              <a:cxn ang="5400000">
                <a:pos x="wd2" y="hd2"/>
              </a:cxn>
              <a:cxn ang="10800000">
                <a:pos x="wd2" y="hd2"/>
              </a:cxn>
              <a:cxn ang="16200000">
                <a:pos x="wd2" y="hd2"/>
              </a:cxn>
            </a:cxnLst>
            <a:rect l="0" t="0" r="r" b="b"/>
            <a:pathLst>
              <a:path w="21600" h="21600" extrusionOk="0">
                <a:moveTo>
                  <a:pt x="10800" y="3192"/>
                </a:moveTo>
                <a:cubicBezTo>
                  <a:pt x="15002" y="3192"/>
                  <a:pt x="18408" y="6598"/>
                  <a:pt x="18408" y="10800"/>
                </a:cubicBezTo>
                <a:cubicBezTo>
                  <a:pt x="18408" y="15002"/>
                  <a:pt x="15002" y="18408"/>
                  <a:pt x="10800" y="18408"/>
                </a:cubicBezTo>
                <a:cubicBezTo>
                  <a:pt x="6598" y="18408"/>
                  <a:pt x="3192" y="15002"/>
                  <a:pt x="3192" y="10800"/>
                </a:cubicBezTo>
                <a:cubicBezTo>
                  <a:pt x="3196" y="6600"/>
                  <a:pt x="6600" y="3196"/>
                  <a:pt x="10800" y="3192"/>
                </a:cubicBezTo>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path>
            </a:pathLst>
          </a:custGeom>
          <a:solidFill>
            <a:schemeClr val="accent2"/>
          </a:solidFill>
          <a:ln w="12700">
            <a:miter lim="400000"/>
          </a:ln>
        </p:spPr>
        <p:txBody>
          <a:bodyPr lIns="45719" rIns="45719" anchor="ctr"/>
          <a:lstStyle/>
          <a:p>
            <a:endParaRPr/>
          </a:p>
        </p:txBody>
      </p:sp>
      <p:sp>
        <p:nvSpPr>
          <p:cNvPr id="249" name="• Younger adults…"/>
          <p:cNvSpPr txBox="1"/>
          <p:nvPr/>
        </p:nvSpPr>
        <p:spPr>
          <a:xfrm>
            <a:off x="6436995" y="1562100"/>
            <a:ext cx="4967923" cy="4028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indent="-228600">
              <a:lnSpc>
                <a:spcPct val="80000"/>
              </a:lnSpc>
              <a:spcBef>
                <a:spcPts val="600"/>
              </a:spcBef>
              <a:buSzPct val="100000"/>
              <a:buFont typeface="Arial"/>
              <a:buChar char="•"/>
            </a:pPr>
            <a:r>
              <a:t>• Younger adults </a:t>
            </a:r>
          </a:p>
          <a:p>
            <a:pPr indent="-228600">
              <a:lnSpc>
                <a:spcPct val="80000"/>
              </a:lnSpc>
              <a:spcBef>
                <a:spcPts val="600"/>
              </a:spcBef>
              <a:buSzPct val="100000"/>
              <a:buFont typeface="Arial"/>
              <a:buChar char="•"/>
            </a:pPr>
            <a:r>
              <a:t>• Fusion of a truncated retinoic acid receptor alpha (RAR-alpha) gene on chromosome 17 to a transcription unit called PML (for promyelocytic leukemia) on chromosome 15  t(15;17)</a:t>
            </a:r>
          </a:p>
          <a:p>
            <a:pPr indent="-228600">
              <a:lnSpc>
                <a:spcPct val="80000"/>
              </a:lnSpc>
              <a:spcBef>
                <a:spcPts val="600"/>
              </a:spcBef>
              <a:buSzPct val="100000"/>
              <a:buFont typeface="Arial"/>
              <a:buChar char="•"/>
            </a:pPr>
            <a:r>
              <a:t>• The blasts are large with abundant cytoplasm, completely occupied by closely packed large granules, staining bright pink, red or purple </a:t>
            </a:r>
          </a:p>
          <a:p>
            <a:pPr indent="-228600">
              <a:lnSpc>
                <a:spcPct val="80000"/>
              </a:lnSpc>
              <a:spcBef>
                <a:spcPts val="600"/>
              </a:spcBef>
              <a:buSzPct val="100000"/>
              <a:buFont typeface="Arial"/>
              <a:buChar char="•"/>
            </a:pPr>
            <a:r>
              <a:t>• The nucleus is often bilobed or markedly indented with a prominent nucleolus </a:t>
            </a:r>
          </a:p>
          <a:p>
            <a:pPr indent="-228600">
              <a:lnSpc>
                <a:spcPct val="80000"/>
              </a:lnSpc>
              <a:spcBef>
                <a:spcPts val="600"/>
              </a:spcBef>
              <a:buSzPct val="100000"/>
              <a:buFont typeface="Arial"/>
              <a:buChar char="•"/>
            </a:pPr>
            <a:r>
              <a:t>• Cells containing bundles of Auer rods "faggots" randomly distributed in the cytoplasm are characteristic, but are not present in all cases</a:t>
            </a:r>
          </a:p>
        </p:txBody>
      </p:sp>
      <p:sp>
        <p:nvSpPr>
          <p:cNvPr id="250" name="Daire"/>
          <p:cNvSpPr/>
          <p:nvPr/>
        </p:nvSpPr>
        <p:spPr>
          <a:xfrm>
            <a:off x="5454650" y="5775325"/>
            <a:ext cx="112713" cy="112713"/>
          </a:xfrm>
          <a:prstGeom prst="ellipse">
            <a:avLst/>
          </a:prstGeom>
          <a:solidFill>
            <a:schemeClr val="accent2"/>
          </a:solidFill>
          <a:ln w="12700">
            <a:miter lim="400000"/>
          </a:ln>
        </p:spPr>
        <p:txBody>
          <a:bodyPr lIns="45719" rIns="45719" anchor="ctr"/>
          <a:lstStyle/>
          <a:p>
            <a:endParaRPr/>
          </a:p>
        </p:txBody>
      </p:sp>
      <p:pic>
        <p:nvPicPr>
          <p:cNvPr id="251" name="image.png" descr="image.png"/>
          <p:cNvPicPr>
            <a:picLocks noChangeAspect="1"/>
          </p:cNvPicPr>
          <p:nvPr/>
        </p:nvPicPr>
        <p:blipFill>
          <a:blip r:embed="rId4"/>
          <a:stretch>
            <a:fillRect/>
          </a:stretch>
        </p:blipFill>
        <p:spPr>
          <a:xfrm>
            <a:off x="11557000" y="3594100"/>
            <a:ext cx="38100" cy="327660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Acute leukemia is a group of malignant (neoplastic) disorders , characterized by the clonal expansion and accumulation of one or more blood cell line(s) , with eventual involvement of all hematopoietic organs and other organs."/>
          <p:cNvSpPr txBox="1"/>
          <p:nvPr/>
        </p:nvSpPr>
        <p:spPr>
          <a:xfrm>
            <a:off x="1501457" y="2690812"/>
            <a:ext cx="9222423" cy="1564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400">
                <a:solidFill>
                  <a:srgbClr val="3B3835"/>
                </a:solidFill>
                <a:latin typeface="Tahoma"/>
                <a:ea typeface="Tahoma"/>
                <a:cs typeface="Tahoma"/>
                <a:sym typeface="Tahoma"/>
              </a:defRPr>
            </a:lvl1pPr>
          </a:lstStyle>
          <a:p>
            <a:r>
              <a:t>Acute leukemia is a group of malignant (neoplastic) disorders , characterized by the clonal expansion and accumulation of one or more blood cell line(s) , with eventual involvement of all hematopoietic organs and other organs.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APL is often associated with clinical or laboratory evidence of disseminated intravascular coagulation (DIC) and fibrinolysis, which may worsen during the initial cytolytic response to chemotherapy.…"/>
          <p:cNvSpPr txBox="1"/>
          <p:nvPr/>
        </p:nvSpPr>
        <p:spPr>
          <a:xfrm>
            <a:off x="904557" y="625475"/>
            <a:ext cx="10382886" cy="25706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solidFill>
                  <a:srgbClr val="232323"/>
                </a:solidFill>
                <a:latin typeface="Arial"/>
                <a:ea typeface="Arial"/>
                <a:cs typeface="Arial"/>
                <a:sym typeface="Arial"/>
              </a:defRPr>
            </a:pPr>
            <a:r>
              <a:t>APL is often associated with clinical or laboratory evidence of disseminated intravascular coagulation (DIC) and fibrinolysis, which may worsen during the initial cytolytic response to chemotherapy. </a:t>
            </a:r>
          </a:p>
          <a:p>
            <a:pPr>
              <a:defRPr sz="2400">
                <a:solidFill>
                  <a:srgbClr val="232323"/>
                </a:solidFill>
                <a:latin typeface="Arial"/>
                <a:ea typeface="Arial"/>
                <a:cs typeface="Arial"/>
                <a:sym typeface="Arial"/>
              </a:defRPr>
            </a:pPr>
            <a:endParaRPr/>
          </a:p>
          <a:p>
            <a:pPr>
              <a:defRPr sz="2400">
                <a:solidFill>
                  <a:srgbClr val="232323"/>
                </a:solidFill>
                <a:latin typeface="Arial"/>
                <a:ea typeface="Arial"/>
                <a:cs typeface="Arial"/>
                <a:sym typeface="Arial"/>
              </a:defRPr>
            </a:pPr>
            <a:r>
              <a:t>A characteristic folded, reniform (kidney-shaped), or bilobed nucleus is usually found in some of the promyelocytes; coarse azurophilic granules and multiple Auer rods are also common</a:t>
            </a:r>
          </a:p>
        </p:txBody>
      </p:sp>
      <p:sp>
        <p:nvSpPr>
          <p:cNvPr id="254" name="APL represents a medical emergency with a high rate of early mortality, but, if managed appropriately, usually has a very favorable outcome."/>
          <p:cNvSpPr txBox="1"/>
          <p:nvPr/>
        </p:nvSpPr>
        <p:spPr>
          <a:xfrm>
            <a:off x="3709670" y="4040187"/>
            <a:ext cx="6004560" cy="1503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solidFill>
                  <a:srgbClr val="232323"/>
                </a:solidFill>
                <a:latin typeface="Arial"/>
                <a:ea typeface="Arial"/>
                <a:cs typeface="Arial"/>
                <a:sym typeface="Arial"/>
              </a:defRPr>
            </a:pPr>
            <a:r>
              <a:t>APL represents a </a:t>
            </a:r>
            <a:r>
              <a:rPr b="1"/>
              <a:t>medical emergency </a:t>
            </a:r>
            <a:r>
              <a:t>with a high rate of early mortality, but, if managed appropriately, usually has a very favorable outcome.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retreatment evaluation…"/>
          <p:cNvSpPr txBox="1"/>
          <p:nvPr/>
        </p:nvSpPr>
        <p:spPr>
          <a:xfrm>
            <a:off x="880744" y="150812"/>
            <a:ext cx="10940099" cy="62172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b="1">
                <a:solidFill>
                  <a:srgbClr val="232323"/>
                </a:solidFill>
                <a:latin typeface="Arial"/>
                <a:ea typeface="Arial"/>
                <a:cs typeface="Arial"/>
                <a:sym typeface="Arial"/>
              </a:defRPr>
            </a:pPr>
            <a:r>
              <a:t>Pretreatment evaluation</a:t>
            </a:r>
            <a:r>
              <a:rPr b="0"/>
              <a:t> </a:t>
            </a:r>
          </a:p>
          <a:p>
            <a:pPr>
              <a:defRPr sz="2000">
                <a:solidFill>
                  <a:srgbClr val="232323"/>
                </a:solidFill>
                <a:latin typeface="Arial"/>
                <a:ea typeface="Arial"/>
                <a:cs typeface="Arial"/>
                <a:sym typeface="Arial"/>
              </a:defRPr>
            </a:pPr>
            <a:r>
              <a:t>History and physical examination </a:t>
            </a:r>
          </a:p>
          <a:p>
            <a:pPr>
              <a:defRPr sz="2000">
                <a:solidFill>
                  <a:srgbClr val="232323"/>
                </a:solidFill>
                <a:latin typeface="Arial"/>
                <a:ea typeface="Arial"/>
                <a:cs typeface="Arial"/>
                <a:sym typeface="Arial"/>
              </a:defRPr>
            </a:pPr>
            <a:r>
              <a:t>Renal insufficiency, </a:t>
            </a:r>
          </a:p>
          <a:p>
            <a:pPr>
              <a:defRPr sz="2000">
                <a:solidFill>
                  <a:srgbClr val="232323"/>
                </a:solidFill>
                <a:latin typeface="Arial"/>
                <a:ea typeface="Arial"/>
                <a:cs typeface="Arial"/>
                <a:sym typeface="Arial"/>
              </a:defRPr>
            </a:pPr>
            <a:r>
              <a:t>Liver disease, </a:t>
            </a:r>
          </a:p>
          <a:p>
            <a:pPr>
              <a:defRPr sz="2000">
                <a:solidFill>
                  <a:srgbClr val="232323"/>
                </a:solidFill>
                <a:latin typeface="Arial"/>
                <a:ea typeface="Arial"/>
                <a:cs typeface="Arial"/>
                <a:sym typeface="Arial"/>
              </a:defRPr>
            </a:pPr>
            <a:r>
              <a:t>Dental conditions, </a:t>
            </a:r>
          </a:p>
          <a:p>
            <a:pPr>
              <a:defRPr sz="2000">
                <a:solidFill>
                  <a:srgbClr val="232323"/>
                </a:solidFill>
                <a:latin typeface="Arial"/>
                <a:ea typeface="Arial"/>
                <a:cs typeface="Arial"/>
                <a:sym typeface="Arial"/>
              </a:defRPr>
            </a:pPr>
            <a:r>
              <a:t>Drug allergies. </a:t>
            </a:r>
          </a:p>
          <a:p>
            <a:pPr>
              <a:defRPr sz="2000">
                <a:solidFill>
                  <a:srgbClr val="232323"/>
                </a:solidFill>
                <a:latin typeface="Arial"/>
                <a:ea typeface="Arial"/>
                <a:cs typeface="Arial"/>
                <a:sym typeface="Arial"/>
              </a:defRPr>
            </a:pPr>
            <a:endParaRPr/>
          </a:p>
          <a:p>
            <a:pPr>
              <a:defRPr sz="2000">
                <a:solidFill>
                  <a:srgbClr val="232323"/>
                </a:solidFill>
                <a:latin typeface="Arial"/>
                <a:ea typeface="Arial"/>
                <a:cs typeface="Arial"/>
                <a:sym typeface="Arial"/>
              </a:defRPr>
            </a:pPr>
            <a:r>
              <a:t>Assessment should include determination of the level of physical functioning (eg, performance status measures of comorbidity) and cognitive function, especially in elderly or frail individuals. </a:t>
            </a:r>
          </a:p>
          <a:p>
            <a:pPr>
              <a:defRPr sz="2000">
                <a:solidFill>
                  <a:srgbClr val="232323"/>
                </a:solidFill>
                <a:latin typeface="Arial"/>
                <a:ea typeface="Arial"/>
                <a:cs typeface="Arial"/>
                <a:sym typeface="Arial"/>
              </a:defRPr>
            </a:pPr>
            <a:endParaRPr/>
          </a:p>
          <a:p>
            <a:pPr>
              <a:defRPr sz="2000">
                <a:solidFill>
                  <a:srgbClr val="232323"/>
                </a:solidFill>
                <a:latin typeface="Arial"/>
                <a:ea typeface="Arial"/>
                <a:cs typeface="Arial"/>
                <a:sym typeface="Arial"/>
              </a:defRPr>
            </a:pPr>
            <a:r>
              <a:t>Laboratory studies should include complete blood count (CBC) with differential, coagulation studies, serum chemistries, and viral serologies. </a:t>
            </a:r>
          </a:p>
          <a:p>
            <a:pPr>
              <a:defRPr sz="2000">
                <a:solidFill>
                  <a:srgbClr val="232323"/>
                </a:solidFill>
                <a:latin typeface="Arial"/>
                <a:ea typeface="Arial"/>
                <a:cs typeface="Arial"/>
                <a:sym typeface="Arial"/>
              </a:defRPr>
            </a:pPr>
            <a:endParaRPr/>
          </a:p>
          <a:p>
            <a:pPr>
              <a:defRPr sz="2000">
                <a:solidFill>
                  <a:srgbClr val="232323"/>
                </a:solidFill>
                <a:latin typeface="Arial"/>
                <a:ea typeface="Arial"/>
                <a:cs typeface="Arial"/>
                <a:sym typeface="Arial"/>
              </a:defRPr>
            </a:pPr>
            <a:r>
              <a:t>Bone marrow examination should include morphology, flow cytometry, karyotype, and molecular analysis to diagnose and classify AML. </a:t>
            </a:r>
          </a:p>
          <a:p>
            <a:pPr>
              <a:defRPr sz="2000">
                <a:solidFill>
                  <a:srgbClr val="232323"/>
                </a:solidFill>
                <a:latin typeface="Arial"/>
                <a:ea typeface="Arial"/>
                <a:cs typeface="Arial"/>
                <a:sym typeface="Arial"/>
              </a:defRPr>
            </a:pPr>
            <a:r>
              <a:t>A chest X-ray, electrocardiogram, and echocardiogram or MUGA scan to assess ejection fraction should be performed at baseline. </a:t>
            </a:r>
          </a:p>
          <a:p>
            <a:pPr>
              <a:defRPr sz="2000">
                <a:solidFill>
                  <a:srgbClr val="232323"/>
                </a:solidFill>
                <a:latin typeface="Arial"/>
                <a:ea typeface="Arial"/>
                <a:cs typeface="Arial"/>
                <a:sym typeface="Arial"/>
              </a:defRPr>
            </a:pPr>
            <a:r>
              <a:t>Most patients will require a central venous access catheter. </a:t>
            </a:r>
          </a:p>
          <a:p>
            <a:pPr>
              <a:defRPr sz="2000">
                <a:solidFill>
                  <a:srgbClr val="232323"/>
                </a:solidFill>
                <a:latin typeface="Arial"/>
                <a:ea typeface="Arial"/>
                <a:cs typeface="Arial"/>
                <a:sym typeface="Arial"/>
              </a:defRPr>
            </a:pPr>
            <a:endParaRPr/>
          </a:p>
          <a:p>
            <a:pPr>
              <a:defRPr sz="2000">
                <a:solidFill>
                  <a:srgbClr val="232323"/>
                </a:solidFill>
                <a:latin typeface="Arial"/>
                <a:ea typeface="Arial"/>
                <a:cs typeface="Arial"/>
                <a:sym typeface="Arial"/>
              </a:defRPr>
            </a:pPr>
            <a:r>
              <a:t>Human leukocyte antigen (HLA) typing should be considered for patients who are potential candidates for hematopoietic cell transplantation. </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Induction Chemotherapy…"/>
          <p:cNvSpPr txBox="1"/>
          <p:nvPr/>
        </p:nvSpPr>
        <p:spPr>
          <a:xfrm>
            <a:off x="993457" y="2090737"/>
            <a:ext cx="10205086" cy="26610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solidFill>
                  <a:srgbClr val="3B3835"/>
                </a:solidFill>
                <a:latin typeface="Helvetica Neue"/>
                <a:ea typeface="Helvetica Neue"/>
                <a:cs typeface="Helvetica Neue"/>
                <a:sym typeface="Helvetica Neue"/>
              </a:defRPr>
            </a:pPr>
            <a:r>
              <a:t>Induction Chemotherapy</a:t>
            </a:r>
          </a:p>
          <a:p>
            <a:pPr>
              <a:defRPr sz="2400">
                <a:solidFill>
                  <a:srgbClr val="3B3835"/>
                </a:solidFill>
                <a:latin typeface="Helvetica Neue"/>
                <a:ea typeface="Helvetica Neue"/>
                <a:cs typeface="Helvetica Neue"/>
                <a:sym typeface="Helvetica Neue"/>
              </a:defRPr>
            </a:pPr>
            <a:r>
              <a:t> </a:t>
            </a:r>
          </a:p>
          <a:p>
            <a:pPr>
              <a:defRPr sz="2400">
                <a:solidFill>
                  <a:srgbClr val="3B3835"/>
                </a:solidFill>
                <a:latin typeface="Helvetica Neue"/>
                <a:ea typeface="Helvetica Neue"/>
                <a:cs typeface="Helvetica Neue"/>
                <a:sym typeface="Helvetica Neue"/>
              </a:defRPr>
            </a:pPr>
            <a:r>
              <a:t> Anthracycline (Idarubicin) for 3 days and Cytosine arabinoside (Ara-C) for 7 days (3+7, Younger/fit patients only)</a:t>
            </a:r>
          </a:p>
          <a:p>
            <a:pPr>
              <a:defRPr sz="2400">
                <a:solidFill>
                  <a:srgbClr val="3B3835"/>
                </a:solidFill>
                <a:latin typeface="Helvetica Neue"/>
                <a:ea typeface="Helvetica Neue"/>
                <a:cs typeface="Helvetica Neue"/>
                <a:sym typeface="Helvetica Neue"/>
              </a:defRPr>
            </a:pPr>
            <a:endParaRPr/>
          </a:p>
          <a:p>
            <a:pPr>
              <a:defRPr sz="2400">
                <a:solidFill>
                  <a:srgbClr val="3B3835"/>
                </a:solidFill>
                <a:latin typeface="Helvetica Neue"/>
                <a:ea typeface="Helvetica Neue"/>
                <a:cs typeface="Helvetica Neue"/>
                <a:sym typeface="Helvetica Neue"/>
              </a:defRPr>
            </a:pPr>
            <a:r>
              <a:t>  Supportive care red cell and platelet transfusions, prophylactic antibacterial, antifungals and antivirals</a:t>
            </a:r>
          </a:p>
        </p:txBody>
      </p:sp>
      <p:sp>
        <p:nvSpPr>
          <p:cNvPr id="261" name="AML Treatment:"/>
          <p:cNvSpPr txBox="1"/>
          <p:nvPr/>
        </p:nvSpPr>
        <p:spPr>
          <a:xfrm>
            <a:off x="2245995" y="590550"/>
            <a:ext cx="3467304" cy="6247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600">
                <a:solidFill>
                  <a:srgbClr val="3B3835"/>
                </a:solidFill>
                <a:latin typeface="Helvetica Neue"/>
                <a:ea typeface="Helvetica Neue"/>
                <a:cs typeface="Helvetica Neue"/>
                <a:sym typeface="Helvetica Neue"/>
              </a:defRPr>
            </a:lvl1pPr>
          </a:lstStyle>
          <a:p>
            <a:r>
              <a:t>AML Treatment: </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 name="image.png" descr="image.png"/>
          <p:cNvPicPr>
            <a:picLocks noChangeAspect="1"/>
          </p:cNvPicPr>
          <p:nvPr/>
        </p:nvPicPr>
        <p:blipFill>
          <a:blip r:embed="rId2"/>
          <a:stretch>
            <a:fillRect/>
          </a:stretch>
        </p:blipFill>
        <p:spPr>
          <a:xfrm>
            <a:off x="1511300" y="1054100"/>
            <a:ext cx="9715500" cy="5029200"/>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Consolidation Following induction into Complete Remission 3-4 cycles of high dose cytosine arabinoside (HiDAC) administered approximately every 5-6 weeks…"/>
          <p:cNvSpPr txBox="1"/>
          <p:nvPr/>
        </p:nvSpPr>
        <p:spPr>
          <a:xfrm>
            <a:off x="1417319" y="1438275"/>
            <a:ext cx="9708199" cy="26722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just">
              <a:defRPr sz="2800">
                <a:solidFill>
                  <a:srgbClr val="3B3835"/>
                </a:solidFill>
                <a:latin typeface="Helvetica Neue"/>
                <a:ea typeface="Helvetica Neue"/>
                <a:cs typeface="Helvetica Neue"/>
                <a:sym typeface="Helvetica Neue"/>
              </a:defRPr>
            </a:pPr>
            <a:r>
              <a:t>Consolidation Following induction into Complete Remission 3-4 cycles of high dose cytosine arabinoside (HiDAC) administered approximately every 5-6 weeks </a:t>
            </a:r>
          </a:p>
          <a:p>
            <a:pPr algn="just">
              <a:defRPr sz="2800">
                <a:solidFill>
                  <a:srgbClr val="3B3835"/>
                </a:solidFill>
                <a:latin typeface="Helvetica Neue"/>
                <a:ea typeface="Helvetica Neue"/>
                <a:cs typeface="Helvetica Neue"/>
                <a:sym typeface="Helvetica Neue"/>
              </a:defRPr>
            </a:pPr>
            <a:endParaRPr/>
          </a:p>
          <a:p>
            <a:pPr algn="just">
              <a:defRPr sz="2800">
                <a:solidFill>
                  <a:srgbClr val="3B3835"/>
                </a:solidFill>
                <a:latin typeface="Helvetica Neue"/>
                <a:ea typeface="Helvetica Neue"/>
                <a:cs typeface="Helvetica Neue"/>
                <a:sym typeface="Helvetica Neue"/>
              </a:defRPr>
            </a:pPr>
            <a:r>
              <a:t> Bone marrow (peripheral blood stem cell) transplant (Depends on degree of risk)</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 Treatment differs from all other AML subtypes once had the worst prognosis now the best prognosis"/>
          <p:cNvSpPr txBox="1"/>
          <p:nvPr/>
        </p:nvSpPr>
        <p:spPr>
          <a:xfrm>
            <a:off x="1039494" y="1720850"/>
            <a:ext cx="10384474" cy="8195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solidFill>
                  <a:srgbClr val="3B3835"/>
                </a:solidFill>
                <a:latin typeface="Helvetica Neue"/>
                <a:ea typeface="Helvetica Neue"/>
                <a:cs typeface="Helvetica Neue"/>
                <a:sym typeface="Helvetica Neue"/>
              </a:defRPr>
            </a:lvl1pPr>
          </a:lstStyle>
          <a:p>
            <a:r>
              <a:t> Treatment differs from all other AML subtypes once had the worst prognosis now the best prognosis</a:t>
            </a:r>
          </a:p>
        </p:txBody>
      </p:sp>
      <p:sp>
        <p:nvSpPr>
          <p:cNvPr id="268" name="Treatment of AML-M3 or APL"/>
          <p:cNvSpPr txBox="1"/>
          <p:nvPr/>
        </p:nvSpPr>
        <p:spPr>
          <a:xfrm>
            <a:off x="3785869" y="647700"/>
            <a:ext cx="4705411" cy="523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a:solidFill>
                  <a:srgbClr val="3B3835"/>
                </a:solidFill>
                <a:latin typeface="Tahoma"/>
                <a:ea typeface="Tahoma"/>
                <a:cs typeface="Tahoma"/>
                <a:sym typeface="Tahoma"/>
              </a:defRPr>
            </a:lvl1pPr>
          </a:lstStyle>
          <a:p>
            <a:r>
              <a:t>Treatment of AML-M3 or APL </a:t>
            </a:r>
          </a:p>
        </p:txBody>
      </p:sp>
      <p:sp>
        <p:nvSpPr>
          <p:cNvPr id="269" name=" Treated with a derivative of Vitamin A (all trans retinoic acid or ATRA)…"/>
          <p:cNvSpPr txBox="1"/>
          <p:nvPr/>
        </p:nvSpPr>
        <p:spPr>
          <a:xfrm>
            <a:off x="1039494" y="3097212"/>
            <a:ext cx="10384474" cy="19244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solidFill>
                  <a:srgbClr val="3B3835"/>
                </a:solidFill>
                <a:latin typeface="Helvetica Neue"/>
                <a:ea typeface="Helvetica Neue"/>
                <a:cs typeface="Helvetica Neue"/>
                <a:sym typeface="Helvetica Neue"/>
              </a:defRPr>
            </a:pPr>
            <a:r>
              <a:t> Treated with a derivative of Vitamin A (all trans retinoic acid or ATRA) </a:t>
            </a:r>
          </a:p>
          <a:p>
            <a:pPr>
              <a:defRPr sz="2400">
                <a:solidFill>
                  <a:srgbClr val="3B3835"/>
                </a:solidFill>
                <a:latin typeface="Helvetica Neue"/>
                <a:ea typeface="Helvetica Neue"/>
                <a:cs typeface="Helvetica Neue"/>
                <a:sym typeface="Helvetica Neue"/>
              </a:defRPr>
            </a:pPr>
            <a:r>
              <a:t> Favorable prognosis if diagnosed just prior to starting chemotherapy (&gt;80% cured) </a:t>
            </a:r>
          </a:p>
          <a:p>
            <a:pPr>
              <a:defRPr sz="2400">
                <a:solidFill>
                  <a:srgbClr val="3B3835"/>
                </a:solidFill>
                <a:latin typeface="Helvetica Neue"/>
                <a:ea typeface="Helvetica Neue"/>
                <a:cs typeface="Helvetica Neue"/>
                <a:sym typeface="Helvetica Neue"/>
              </a:defRPr>
            </a:pPr>
            <a:r>
              <a:t> Has chromosomal translocation, t(15;17) involving the retinoic acid receptor-a gene that blocks normal granulocyte differentiation</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Malignant neoplastic proliferation and accumulation of immature and nonfunctional Lymphoid line of blood cells in the bone marrow.…"/>
          <p:cNvSpPr txBox="1"/>
          <p:nvPr/>
        </p:nvSpPr>
        <p:spPr>
          <a:xfrm>
            <a:off x="1811020" y="2551112"/>
            <a:ext cx="8460423" cy="26722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457200" indent="-457200">
              <a:buSzPct val="100000"/>
              <a:buFont typeface="Arial"/>
              <a:buChar char="•"/>
              <a:defRPr sz="2800">
                <a:solidFill>
                  <a:srgbClr val="3B3835"/>
                </a:solidFill>
                <a:latin typeface="Helvetica Neue"/>
                <a:ea typeface="Helvetica Neue"/>
                <a:cs typeface="Helvetica Neue"/>
                <a:sym typeface="Helvetica Neue"/>
              </a:defRPr>
            </a:pPr>
            <a:r>
              <a:t>Malignant neoplastic proliferation and accumulation of immature and nonfunctional Lymphoid line of blood cells in the bone marrow. </a:t>
            </a:r>
          </a:p>
          <a:p>
            <a:pPr marL="457200" indent="-457200">
              <a:buSzPct val="100000"/>
              <a:buFont typeface="Arial"/>
              <a:buChar char="•"/>
              <a:defRPr sz="2800">
                <a:solidFill>
                  <a:srgbClr val="3B3835"/>
                </a:solidFill>
                <a:latin typeface="Helvetica Neue"/>
                <a:ea typeface="Helvetica Neue"/>
                <a:cs typeface="Helvetica Neue"/>
                <a:sym typeface="Helvetica Neue"/>
              </a:defRPr>
            </a:pPr>
            <a:endParaRPr/>
          </a:p>
          <a:p>
            <a:pPr marL="457200" indent="-457200">
              <a:buSzPct val="100000"/>
              <a:buFont typeface="Arial"/>
              <a:buChar char="•"/>
              <a:defRPr sz="2800">
                <a:solidFill>
                  <a:srgbClr val="3B3835"/>
                </a:solidFill>
                <a:latin typeface="Helvetica Neue"/>
                <a:ea typeface="Helvetica Neue"/>
                <a:cs typeface="Helvetica Neue"/>
                <a:sym typeface="Helvetica Neue"/>
              </a:defRPr>
            </a:pPr>
            <a:r>
              <a:t>Acute lymphocytic leukemia is the most common type of cancer in children .</a:t>
            </a:r>
          </a:p>
        </p:txBody>
      </p:sp>
      <p:sp>
        <p:nvSpPr>
          <p:cNvPr id="274" name="Acute Lymphoid Leukemia"/>
          <p:cNvSpPr txBox="1"/>
          <p:nvPr/>
        </p:nvSpPr>
        <p:spPr>
          <a:xfrm>
            <a:off x="1811019" y="1104900"/>
            <a:ext cx="3653474" cy="657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2800">
                <a:solidFill>
                  <a:srgbClr val="3B3835"/>
                </a:solidFill>
                <a:latin typeface="Segoe Print"/>
                <a:ea typeface="Segoe Print"/>
                <a:cs typeface="Segoe Print"/>
                <a:sym typeface="Segoe Print"/>
              </a:defRPr>
            </a:lvl1pPr>
          </a:lstStyle>
          <a:p>
            <a:r>
              <a:t>Acute Lymphoid Leukemia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image.png" descr="image.png"/>
          <p:cNvPicPr>
            <a:picLocks noChangeAspect="1"/>
          </p:cNvPicPr>
          <p:nvPr/>
        </p:nvPicPr>
        <p:blipFill>
          <a:blip r:embed="rId2"/>
          <a:stretch>
            <a:fillRect/>
          </a:stretch>
        </p:blipFill>
        <p:spPr>
          <a:xfrm>
            <a:off x="977900" y="762000"/>
            <a:ext cx="10871200" cy="4813300"/>
          </a:xfrm>
          <a:prstGeom prst="rect">
            <a:avLst/>
          </a:prstGeom>
          <a:ln w="12700">
            <a:miter lim="400000"/>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Large blasts (1.5–3 times the size of RBC)…"/>
          <p:cNvSpPr txBox="1"/>
          <p:nvPr/>
        </p:nvSpPr>
        <p:spPr>
          <a:xfrm>
            <a:off x="1009721" y="689292"/>
            <a:ext cx="7257098" cy="2301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342900" indent="-342900">
              <a:buSzPct val="100000"/>
              <a:buChar char="❑"/>
              <a:defRPr sz="2400">
                <a:latin typeface="Cavolini"/>
                <a:ea typeface="Cavolini"/>
                <a:cs typeface="Cavolini"/>
                <a:sym typeface="Cavolini"/>
              </a:defRPr>
            </a:pPr>
            <a:r>
              <a:t>Large blasts (1.5–3 times the size of </a:t>
            </a:r>
            <a:r>
              <a:rPr>
                <a:solidFill>
                  <a:srgbClr val="0000ED"/>
                </a:solidFill>
              </a:rPr>
              <a:t>RBC</a:t>
            </a:r>
            <a:r>
              <a:t>)</a:t>
            </a:r>
          </a:p>
          <a:p>
            <a:pPr marL="342900" indent="-342900">
              <a:buSzPct val="100000"/>
              <a:buChar char="❑"/>
              <a:defRPr sz="2400">
                <a:latin typeface="Cavolini"/>
                <a:ea typeface="Cavolini"/>
                <a:cs typeface="Cavolini"/>
                <a:sym typeface="Cavolini"/>
              </a:defRPr>
            </a:pPr>
            <a:r>
              <a:t>Blasts with large, irregular nuclei (high nuclear-to- </a:t>
            </a:r>
            <a:r>
              <a:rPr>
                <a:solidFill>
                  <a:srgbClr val="0000ED"/>
                </a:solidFill>
              </a:rPr>
              <a:t>cytoplasm </a:t>
            </a:r>
            <a:r>
              <a:t>ratio) </a:t>
            </a:r>
          </a:p>
          <a:p>
            <a:pPr marL="342900" indent="-342900">
              <a:buSzPct val="100000"/>
              <a:buChar char="❑"/>
              <a:defRPr sz="2400">
                <a:latin typeface="Cavolini"/>
                <a:ea typeface="Cavolini"/>
                <a:cs typeface="Cavolini"/>
                <a:sym typeface="Cavolini"/>
              </a:defRPr>
            </a:pPr>
            <a:r>
              <a:t>Inconspicuous nucleoli </a:t>
            </a:r>
          </a:p>
          <a:p>
            <a:pPr marL="342900" indent="-342900">
              <a:buSzPct val="100000"/>
              <a:buChar char="❑"/>
              <a:defRPr sz="2400">
                <a:latin typeface="Cavolini"/>
                <a:ea typeface="Cavolini"/>
                <a:cs typeface="Cavolini"/>
                <a:sym typeface="Cavolini"/>
              </a:defRPr>
            </a:pPr>
            <a:r>
              <a:t>Coarse granules </a:t>
            </a:r>
          </a:p>
          <a:p>
            <a:pPr marL="342900" indent="-342900">
              <a:buSzPct val="100000"/>
              <a:buChar char="❑"/>
              <a:defRPr sz="2400">
                <a:latin typeface="Cavolini"/>
                <a:ea typeface="Cavolini"/>
                <a:cs typeface="Cavolini"/>
                <a:sym typeface="Cavolini"/>
              </a:defRPr>
            </a:pPr>
            <a:r>
              <a:t>No </a:t>
            </a:r>
            <a:r>
              <a:rPr>
                <a:solidFill>
                  <a:srgbClr val="0000ED"/>
                </a:solidFill>
              </a:rPr>
              <a:t>Auer rods </a:t>
            </a:r>
          </a:p>
        </p:txBody>
      </p:sp>
      <p:pic>
        <p:nvPicPr>
          <p:cNvPr id="281" name="image.png" descr="image.png"/>
          <p:cNvPicPr>
            <a:picLocks noChangeAspect="1"/>
          </p:cNvPicPr>
          <p:nvPr/>
        </p:nvPicPr>
        <p:blipFill>
          <a:blip r:embed="rId2"/>
          <a:stretch>
            <a:fillRect/>
          </a:stretch>
        </p:blipFill>
        <p:spPr>
          <a:xfrm>
            <a:off x="9020175" y="728662"/>
            <a:ext cx="1943100" cy="2222501"/>
          </a:xfrm>
          <a:prstGeom prst="rect">
            <a:avLst/>
          </a:prstGeom>
          <a:ln w="12700">
            <a:miter lim="400000"/>
          </a:ln>
        </p:spPr>
      </p:pic>
      <p:sp>
        <p:nvSpPr>
          <p:cNvPr id="282" name="Large blasts (2–4 times the size of RBC)…"/>
          <p:cNvSpPr txBox="1"/>
          <p:nvPr/>
        </p:nvSpPr>
        <p:spPr>
          <a:xfrm>
            <a:off x="926782" y="4140200"/>
            <a:ext cx="6004561" cy="1920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Char char="❑"/>
              <a:defRPr sz="2000" b="1">
                <a:latin typeface="Cavolini"/>
                <a:ea typeface="Cavolini"/>
                <a:cs typeface="Cavolini"/>
                <a:sym typeface="Cavolini"/>
              </a:defRPr>
            </a:pPr>
            <a:r>
              <a:t>Large blasts (2–4 times the size of </a:t>
            </a:r>
            <a:r>
              <a:rPr>
                <a:solidFill>
                  <a:srgbClr val="0000ED"/>
                </a:solidFill>
              </a:rPr>
              <a:t>RBC</a:t>
            </a:r>
            <a:r>
              <a:t>) </a:t>
            </a:r>
          </a:p>
          <a:p>
            <a:pPr marL="285750" indent="-285750">
              <a:buSzPct val="100000"/>
              <a:buChar char="❑"/>
              <a:defRPr sz="2000" b="1">
                <a:latin typeface="Cavolini"/>
                <a:ea typeface="Cavolini"/>
                <a:cs typeface="Cavolini"/>
                <a:sym typeface="Cavolini"/>
              </a:defRPr>
            </a:pPr>
            <a:r>
              <a:t>Blasts with round or </a:t>
            </a:r>
            <a:r>
              <a:rPr>
                <a:solidFill>
                  <a:srgbClr val="0000ED"/>
                </a:solidFill>
              </a:rPr>
              <a:t>kidney</a:t>
            </a:r>
            <a:r>
              <a:t>-shaped nuclei, comparatively more </a:t>
            </a:r>
            <a:r>
              <a:rPr>
                <a:solidFill>
                  <a:srgbClr val="0000ED"/>
                </a:solidFill>
              </a:rPr>
              <a:t>cytoplasm </a:t>
            </a:r>
            <a:r>
              <a:t>than in </a:t>
            </a:r>
            <a:r>
              <a:rPr>
                <a:solidFill>
                  <a:srgbClr val="0000ED"/>
                </a:solidFill>
              </a:rPr>
              <a:t>ALL </a:t>
            </a:r>
          </a:p>
          <a:p>
            <a:pPr marL="285750" indent="-285750">
              <a:buSzPct val="100000"/>
              <a:buChar char="❑"/>
              <a:defRPr sz="2000" b="1">
                <a:latin typeface="Cavolini"/>
                <a:ea typeface="Cavolini"/>
                <a:cs typeface="Cavolini"/>
                <a:sym typeface="Cavolini"/>
              </a:defRPr>
            </a:pPr>
            <a:r>
              <a:t>Prominent nucleoli </a:t>
            </a:r>
          </a:p>
          <a:p>
            <a:pPr marL="285750" indent="-285750">
              <a:buSzPct val="100000"/>
              <a:buChar char="❑"/>
              <a:defRPr sz="2000" b="1">
                <a:latin typeface="Cavolini"/>
                <a:ea typeface="Cavolini"/>
                <a:cs typeface="Cavolini"/>
                <a:sym typeface="Cavolini"/>
              </a:defRPr>
            </a:pPr>
            <a:r>
              <a:t>Fine granules </a:t>
            </a:r>
          </a:p>
          <a:p>
            <a:pPr marL="285750" indent="-285750">
              <a:buSzPct val="100000"/>
              <a:buChar char="❑"/>
              <a:defRPr sz="2000" b="1">
                <a:solidFill>
                  <a:srgbClr val="0000ED"/>
                </a:solidFill>
                <a:latin typeface="Cavolini"/>
                <a:ea typeface="Cavolini"/>
                <a:cs typeface="Cavolini"/>
                <a:sym typeface="Cavolini"/>
              </a:defRPr>
            </a:pPr>
            <a:r>
              <a:t>Auer rods </a:t>
            </a:r>
            <a:r>
              <a:rPr>
                <a:solidFill>
                  <a:srgbClr val="000000"/>
                </a:solidFill>
              </a:rPr>
              <a:t>(present in 50% of cases) </a:t>
            </a:r>
          </a:p>
        </p:txBody>
      </p:sp>
      <p:pic>
        <p:nvPicPr>
          <p:cNvPr id="283" name="image.png" descr="image.png"/>
          <p:cNvPicPr>
            <a:picLocks noChangeAspect="1"/>
          </p:cNvPicPr>
          <p:nvPr/>
        </p:nvPicPr>
        <p:blipFill>
          <a:blip r:embed="rId3"/>
          <a:stretch>
            <a:fillRect/>
          </a:stretch>
        </p:blipFill>
        <p:spPr>
          <a:xfrm>
            <a:off x="8466137" y="4425950"/>
            <a:ext cx="2844801" cy="1676400"/>
          </a:xfrm>
          <a:prstGeom prst="rect">
            <a:avLst/>
          </a:prstGeom>
          <a:ln w="12700">
            <a:miter lim="400000"/>
          </a:ln>
        </p:spPr>
      </p:pic>
      <p:sp>
        <p:nvSpPr>
          <p:cNvPr id="284" name="MYELOBLAST"/>
          <p:cNvSpPr txBox="1"/>
          <p:nvPr/>
        </p:nvSpPr>
        <p:spPr>
          <a:xfrm>
            <a:off x="3596957" y="5264150"/>
            <a:ext cx="6349048" cy="523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effectLst>
                  <a:outerShdw blurRad="12700" dist="25400" dir="2700000" rotWithShape="0">
                    <a:srgbClr val="DDDDDD"/>
                  </a:outerShdw>
                </a:effectLst>
              </a:defRPr>
            </a:lvl1pPr>
          </a:lstStyle>
          <a:p>
            <a:r>
              <a:t>MYELOBLAST</a:t>
            </a:r>
          </a:p>
        </p:txBody>
      </p:sp>
      <p:sp>
        <p:nvSpPr>
          <p:cNvPr id="285" name="LENFOBLAST"/>
          <p:cNvSpPr txBox="1"/>
          <p:nvPr/>
        </p:nvSpPr>
        <p:spPr>
          <a:xfrm>
            <a:off x="3974782" y="2322512"/>
            <a:ext cx="6350636" cy="523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800">
                <a:effectLst>
                  <a:outerShdw blurRad="12700" dist="25400" dir="2700000" rotWithShape="0">
                    <a:srgbClr val="DDDDDD"/>
                  </a:outerShdw>
                </a:effectLst>
              </a:defRPr>
            </a:lvl1pPr>
          </a:lstStyle>
          <a:p>
            <a:r>
              <a:t>LENFOBLAST</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Acute leukemia is a malignant neoplastic disease that arises from either the lymphoid cell line (acute lymphoblastic/lymphocytic/lymphoid leukemia, or ALL) or the myeloid cell line (acute myeloid/myelogenous/myelocytic leukemia, or AML).…"/>
          <p:cNvSpPr txBox="1"/>
          <p:nvPr/>
        </p:nvSpPr>
        <p:spPr>
          <a:xfrm>
            <a:off x="787082" y="882650"/>
            <a:ext cx="11359198" cy="52730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pPr>
            <a:r>
              <a:t>Acute leukemia is a malignant neoplastic disease that arises from either the lymphoid cell line (acute lymphoblastic/lymphocytic/lymphoid leukemia, or ALL) or the myeloid cell line (acute myeloid/myelogenous/myelocytic leukemia, or AML). </a:t>
            </a:r>
          </a:p>
          <a:p>
            <a:pPr>
              <a:defRPr sz="2000"/>
            </a:pPr>
            <a:endParaRPr/>
          </a:p>
          <a:p>
            <a:pPr>
              <a:defRPr sz="2000"/>
            </a:pPr>
            <a:r>
              <a:t>ALL is the most common childhood malignancy, whereas AML primarily affects adults. </a:t>
            </a:r>
          </a:p>
          <a:p>
            <a:pPr>
              <a:defRPr sz="2000"/>
            </a:pPr>
            <a:endParaRPr/>
          </a:p>
          <a:p>
            <a:pPr>
              <a:defRPr sz="2000"/>
            </a:pPr>
            <a:r>
              <a:t>An underlying cause is rarely identifiable, but risk factors include prior chemotherapy and radiation therapy, as well as hereditary syndromes such as Down syndrome. AML is also associated with pre-existing hematologic disorders (e.g., myelodysplastic disorder, myeloproliferative disorders). </a:t>
            </a:r>
          </a:p>
          <a:p>
            <a:pPr>
              <a:defRPr sz="2000"/>
            </a:pPr>
            <a:endParaRPr/>
          </a:p>
          <a:p>
            <a:pPr>
              <a:defRPr sz="2000"/>
            </a:pPr>
            <a:r>
              <a:t>Acute leukemias are characterized by the proliferation in the bone marrow of immature, nonfunctional white blood cells (“blasts”) that impair normal hematopoiesis and lead to pancytopenia manifesting with symptoms and signs of anemia (↓ RBCs), clotting disorders (↓ thrombocytes), and increased susceptibility to infection (↓ fully functional, mature WBCs). </a:t>
            </a:r>
          </a:p>
          <a:p>
            <a:pPr>
              <a:defRPr sz="2000"/>
            </a:pPr>
            <a:endParaRPr/>
          </a:p>
          <a:p>
            <a:pPr>
              <a:defRPr sz="2000"/>
            </a:pPr>
            <a:r>
              <a:t>Leukemic cells also infiltrate extramedullary organs, resulting in hepatosplenomegaly and, less commonly, involvement of the skin, CNS, and/or scrotum. </a:t>
            </a:r>
          </a:p>
        </p:txBody>
      </p:sp>
      <p:sp>
        <p:nvSpPr>
          <p:cNvPr id="288" name="S…"/>
          <p:cNvSpPr txBox="1"/>
          <p:nvPr/>
        </p:nvSpPr>
        <p:spPr>
          <a:xfrm>
            <a:off x="231457" y="2035175"/>
            <a:ext cx="464186" cy="3545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b="1"/>
            </a:pPr>
            <a:r>
              <a:t>S</a:t>
            </a:r>
          </a:p>
          <a:p>
            <a:pPr>
              <a:defRPr sz="2800" b="1"/>
            </a:pPr>
            <a:r>
              <a:t>U</a:t>
            </a:r>
          </a:p>
          <a:p>
            <a:pPr>
              <a:defRPr sz="2800" b="1"/>
            </a:pPr>
            <a:r>
              <a:t>M</a:t>
            </a:r>
          </a:p>
          <a:p>
            <a:pPr>
              <a:defRPr sz="2800" b="1"/>
            </a:pPr>
            <a:r>
              <a:t>MA</a:t>
            </a:r>
          </a:p>
          <a:p>
            <a:pPr>
              <a:defRPr sz="2800" b="1"/>
            </a:pPr>
            <a:r>
              <a:t>R</a:t>
            </a:r>
          </a:p>
          <a:p>
            <a:pPr>
              <a:defRPr sz="2800" b="1"/>
            </a:pPr>
            <a:r>
              <a:t>Y</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wo or more Mutations within the genome of HSC or multipotential progenitors/precursors"/>
          <p:cNvSpPr/>
          <p:nvPr/>
        </p:nvSpPr>
        <p:spPr>
          <a:xfrm>
            <a:off x="1633537" y="113028"/>
            <a:ext cx="9382125" cy="828041"/>
          </a:xfrm>
          <a:prstGeom prst="rect">
            <a:avLst/>
          </a:prstGeom>
          <a:solidFill>
            <a:srgbClr val="00206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2400">
                <a:solidFill>
                  <a:srgbClr val="FFFFFF"/>
                </a:solidFill>
              </a:defRPr>
            </a:lvl1pPr>
          </a:lstStyle>
          <a:p>
            <a:r>
              <a:t>Two or more Mutations within the genome of HSC or multipotential progenitors/precursors</a:t>
            </a:r>
          </a:p>
        </p:txBody>
      </p:sp>
      <p:sp>
        <p:nvSpPr>
          <p:cNvPr id="147" name="Activation of specific proto-oncogene…"/>
          <p:cNvSpPr/>
          <p:nvPr/>
        </p:nvSpPr>
        <p:spPr>
          <a:xfrm>
            <a:off x="2837656" y="1655869"/>
            <a:ext cx="6516688" cy="828040"/>
          </a:xfrm>
          <a:prstGeom prst="rect">
            <a:avLst/>
          </a:prstGeom>
          <a:gradFill>
            <a:gsLst>
              <a:gs pos="0">
                <a:srgbClr val="D9CAFF"/>
              </a:gs>
              <a:gs pos="16999">
                <a:srgbClr val="C6AFFF"/>
              </a:gs>
              <a:gs pos="25999">
                <a:srgbClr val="C6AFFF"/>
              </a:gs>
              <a:gs pos="100000">
                <a:srgbClr val="F9F6FF"/>
              </a:gs>
            </a:gsLst>
            <a:lin ang="16200000"/>
          </a:gra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285750" indent="-285750">
              <a:buSzPct val="100000"/>
              <a:buChar char="❑"/>
              <a:defRPr sz="2400"/>
            </a:pPr>
            <a:r>
              <a:rPr dirty="0"/>
              <a:t>Activation of specific proto-oncogene </a:t>
            </a:r>
          </a:p>
          <a:p>
            <a:pPr marL="285750" indent="-285750">
              <a:buSzPct val="100000"/>
              <a:buChar char="❑"/>
              <a:defRPr sz="2400"/>
            </a:pPr>
            <a:r>
              <a:rPr dirty="0"/>
              <a:t>De-activation of tumor suppressor genes</a:t>
            </a:r>
          </a:p>
        </p:txBody>
      </p:sp>
      <p:sp>
        <p:nvSpPr>
          <p:cNvPr id="148" name="Çizgi"/>
          <p:cNvSpPr/>
          <p:nvPr/>
        </p:nvSpPr>
        <p:spPr>
          <a:xfrm>
            <a:off x="5797550" y="1011657"/>
            <a:ext cx="0" cy="635001"/>
          </a:xfrm>
          <a:prstGeom prst="line">
            <a:avLst/>
          </a:prstGeom>
          <a:ln w="63500">
            <a:solidFill>
              <a:schemeClr val="accent1"/>
            </a:solidFill>
            <a:miter/>
            <a:tailEnd type="triangle"/>
          </a:ln>
        </p:spPr>
        <p:txBody>
          <a:bodyPr lIns="45719" rIns="45719"/>
          <a:lstStyle/>
          <a:p>
            <a:endParaRPr/>
          </a:p>
        </p:txBody>
      </p:sp>
      <p:sp>
        <p:nvSpPr>
          <p:cNvPr id="149" name="Çizgi"/>
          <p:cNvSpPr/>
          <p:nvPr/>
        </p:nvSpPr>
        <p:spPr>
          <a:xfrm>
            <a:off x="5797550" y="2562566"/>
            <a:ext cx="0" cy="635000"/>
          </a:xfrm>
          <a:prstGeom prst="line">
            <a:avLst/>
          </a:prstGeom>
          <a:ln w="63500">
            <a:solidFill>
              <a:schemeClr val="accent1"/>
            </a:solidFill>
            <a:miter/>
            <a:tailEnd type="triangle"/>
          </a:ln>
        </p:spPr>
        <p:txBody>
          <a:bodyPr lIns="45719" rIns="45719"/>
          <a:lstStyle/>
          <a:p>
            <a:endParaRPr/>
          </a:p>
        </p:txBody>
      </p:sp>
      <p:pic>
        <p:nvPicPr>
          <p:cNvPr id="150" name="image.png" descr="image.png"/>
          <p:cNvPicPr>
            <a:picLocks noChangeAspect="1"/>
          </p:cNvPicPr>
          <p:nvPr/>
        </p:nvPicPr>
        <p:blipFill>
          <a:blip r:embed="rId3"/>
          <a:stretch>
            <a:fillRect/>
          </a:stretch>
        </p:blipFill>
        <p:spPr>
          <a:xfrm>
            <a:off x="2299329" y="3197566"/>
            <a:ext cx="7899400" cy="647700"/>
          </a:xfrm>
          <a:prstGeom prst="rect">
            <a:avLst/>
          </a:prstGeom>
          <a:ln w="12700">
            <a:miter lim="400000"/>
          </a:ln>
        </p:spPr>
      </p:pic>
      <p:sp>
        <p:nvSpPr>
          <p:cNvPr id="151" name="Çizgi"/>
          <p:cNvSpPr/>
          <p:nvPr/>
        </p:nvSpPr>
        <p:spPr>
          <a:xfrm>
            <a:off x="5797550" y="3727345"/>
            <a:ext cx="0" cy="635000"/>
          </a:xfrm>
          <a:prstGeom prst="line">
            <a:avLst/>
          </a:prstGeom>
          <a:ln w="63500">
            <a:solidFill>
              <a:schemeClr val="accent1"/>
            </a:solidFill>
            <a:miter/>
            <a:tailEnd type="triangle"/>
          </a:ln>
        </p:spPr>
        <p:txBody>
          <a:bodyPr lIns="45719" rIns="45719"/>
          <a:lstStyle/>
          <a:p>
            <a:endParaRPr/>
          </a:p>
        </p:txBody>
      </p:sp>
      <p:sp>
        <p:nvSpPr>
          <p:cNvPr id="152" name="Prolonged life resistant to apoptosis…"/>
          <p:cNvSpPr/>
          <p:nvPr/>
        </p:nvSpPr>
        <p:spPr>
          <a:xfrm>
            <a:off x="2645569" y="4558923"/>
            <a:ext cx="6708775" cy="2119631"/>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000">
                <a:latin typeface="Segoe Print"/>
                <a:ea typeface="Segoe Print"/>
                <a:cs typeface="Segoe Print"/>
                <a:sym typeface="Segoe Print"/>
              </a:defRPr>
            </a:pPr>
            <a:r>
              <a:rPr dirty="0"/>
              <a:t>Prolonged life resistant to apoptosis  </a:t>
            </a:r>
          </a:p>
          <a:p>
            <a:pPr>
              <a:defRPr sz="2000">
                <a:latin typeface="Segoe Print"/>
                <a:ea typeface="Segoe Print"/>
                <a:cs typeface="Segoe Print"/>
                <a:sym typeface="Segoe Print"/>
              </a:defRPr>
            </a:pPr>
            <a:r>
              <a:rPr dirty="0"/>
              <a:t>Growth factor independent growth  </a:t>
            </a:r>
          </a:p>
          <a:p>
            <a:pPr>
              <a:defRPr sz="2000">
                <a:latin typeface="Segoe Print"/>
                <a:ea typeface="Segoe Print"/>
                <a:cs typeface="Segoe Print"/>
                <a:sym typeface="Segoe Print"/>
              </a:defRPr>
            </a:pPr>
            <a:r>
              <a:rPr dirty="0"/>
              <a:t>Insensitivity to growth-inhibitory signals </a:t>
            </a:r>
          </a:p>
          <a:p>
            <a:pPr>
              <a:defRPr sz="2000">
                <a:latin typeface="Segoe Print"/>
                <a:ea typeface="Segoe Print"/>
                <a:cs typeface="Segoe Print"/>
                <a:sym typeface="Segoe Print"/>
              </a:defRPr>
            </a:pPr>
            <a:r>
              <a:rPr dirty="0"/>
              <a:t>Ability to invade and metastasize </a:t>
            </a:r>
          </a:p>
          <a:p>
            <a:pPr>
              <a:defRPr sz="2000">
                <a:latin typeface="Segoe Print"/>
                <a:ea typeface="Segoe Print"/>
                <a:cs typeface="Segoe Print"/>
                <a:sym typeface="Segoe Print"/>
              </a:defRPr>
            </a:pPr>
            <a:r>
              <a:rPr dirty="0"/>
              <a:t>Blockage of intracellular differentiation Leukemia</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atients with AML, in particular, may develop extremely high WBC counts, increasing the risk of leukostasis and DIC.…"/>
          <p:cNvSpPr txBox="1"/>
          <p:nvPr/>
        </p:nvSpPr>
        <p:spPr>
          <a:xfrm>
            <a:off x="972819" y="242887"/>
            <a:ext cx="10246361" cy="56159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pPr>
            <a:r>
              <a:t>Patients with AML, in particular, may develop extremely high WBC counts, increasing the risk of leukostasis and DIC. </a:t>
            </a:r>
          </a:p>
          <a:p>
            <a:pPr>
              <a:defRPr sz="2400"/>
            </a:pPr>
            <a:endParaRPr/>
          </a:p>
          <a:p>
            <a:pPr>
              <a:defRPr sz="2400"/>
            </a:pPr>
            <a:r>
              <a:t>The first diagnostic steps include a complete blood count and peripheral blood smear to determine the WBC count and the presence of blasts. </a:t>
            </a:r>
          </a:p>
          <a:p>
            <a:pPr>
              <a:defRPr sz="2400"/>
            </a:pPr>
            <a:endParaRPr/>
          </a:p>
          <a:p>
            <a:pPr>
              <a:defRPr sz="2400"/>
            </a:pPr>
            <a:r>
              <a:t>Bone marrow biopsy or aspiration with subsequent cytogenetic analysis and immunophenotyping confirm the diagnosis. </a:t>
            </a:r>
          </a:p>
          <a:p>
            <a:pPr>
              <a:defRPr sz="2400"/>
            </a:pPr>
            <a:endParaRPr/>
          </a:p>
          <a:p>
            <a:pPr>
              <a:defRPr sz="2400"/>
            </a:pPr>
            <a:r>
              <a:t>A chemotherapy regimen consisting of high-dose (induction) and low-dose (consolidation and maintenance) cycles is the mainstay of treatment. </a:t>
            </a:r>
          </a:p>
          <a:p>
            <a:pPr>
              <a:defRPr sz="2400"/>
            </a:pPr>
            <a:endParaRPr/>
          </a:p>
          <a:p>
            <a:pPr>
              <a:defRPr sz="2400"/>
            </a:pPr>
            <a:r>
              <a:t>Additional measures, such as allogeneic stem cell transplantation, may be indicated in patients with poor prognostic factors (e.g., unfavorable cytogenetics) or if initial chemotherapy fails. </a:t>
            </a:r>
          </a:p>
        </p:txBody>
      </p:sp>
      <p:sp>
        <p:nvSpPr>
          <p:cNvPr id="291" name="S…"/>
          <p:cNvSpPr txBox="1"/>
          <p:nvPr/>
        </p:nvSpPr>
        <p:spPr>
          <a:xfrm>
            <a:off x="231457" y="1658937"/>
            <a:ext cx="464186" cy="354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800" b="1"/>
            </a:pPr>
            <a:r>
              <a:t>S</a:t>
            </a:r>
          </a:p>
          <a:p>
            <a:pPr>
              <a:defRPr sz="2800" b="1"/>
            </a:pPr>
            <a:r>
              <a:t>U</a:t>
            </a:r>
          </a:p>
          <a:p>
            <a:pPr>
              <a:defRPr sz="2800" b="1"/>
            </a:pPr>
            <a:r>
              <a:t>M</a:t>
            </a:r>
          </a:p>
          <a:p>
            <a:pPr>
              <a:defRPr sz="2800" b="1"/>
            </a:pPr>
            <a:r>
              <a:t>MA</a:t>
            </a:r>
          </a:p>
          <a:p>
            <a:pPr>
              <a:defRPr sz="2800" b="1"/>
            </a:pPr>
            <a:r>
              <a:t>R</a:t>
            </a:r>
          </a:p>
          <a:p>
            <a:pPr>
              <a:defRPr sz="2800" b="1"/>
            </a:pPr>
            <a:r>
              <a:t>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Radiation exposure…"/>
          <p:cNvSpPr txBox="1"/>
          <p:nvPr/>
        </p:nvSpPr>
        <p:spPr>
          <a:xfrm>
            <a:off x="1344295" y="2136775"/>
            <a:ext cx="10113010" cy="2936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buSzPct val="100000"/>
              <a:buFont typeface="Arial"/>
              <a:buChar char="•"/>
              <a:defRPr sz="2800">
                <a:solidFill>
                  <a:srgbClr val="505050"/>
                </a:solidFill>
                <a:latin typeface="Georgia"/>
                <a:ea typeface="Georgia"/>
                <a:cs typeface="Georgia"/>
                <a:sym typeface="Georgia"/>
              </a:defRPr>
            </a:pPr>
            <a:r>
              <a:t>Radiation exposure </a:t>
            </a:r>
          </a:p>
          <a:p>
            <a:pPr>
              <a:buSzPct val="100000"/>
              <a:buFont typeface="Arial"/>
              <a:buChar char="•"/>
              <a:defRPr sz="2800">
                <a:solidFill>
                  <a:srgbClr val="505050"/>
                </a:solidFill>
                <a:latin typeface="Georgia"/>
                <a:ea typeface="Georgia"/>
                <a:cs typeface="Georgia"/>
                <a:sym typeface="Georgia"/>
              </a:defRPr>
            </a:pPr>
            <a:r>
              <a:t>Previous chemotherapy (particularly alkylating agents) </a:t>
            </a:r>
          </a:p>
          <a:p>
            <a:pPr>
              <a:buSzPct val="100000"/>
              <a:buFont typeface="Arial"/>
              <a:buChar char="•"/>
              <a:defRPr sz="2800">
                <a:solidFill>
                  <a:srgbClr val="505050"/>
                </a:solidFill>
                <a:latin typeface="Georgia"/>
                <a:ea typeface="Georgia"/>
                <a:cs typeface="Georgia"/>
                <a:sym typeface="Georgia"/>
              </a:defRPr>
            </a:pPr>
            <a:r>
              <a:t>Occupational chemical exposure (e.g. benzene) </a:t>
            </a:r>
          </a:p>
          <a:p>
            <a:pPr>
              <a:buSzPct val="100000"/>
              <a:buFont typeface="Arial"/>
              <a:buChar char="•"/>
              <a:defRPr sz="2800">
                <a:solidFill>
                  <a:srgbClr val="505050"/>
                </a:solidFill>
                <a:latin typeface="Georgia"/>
                <a:ea typeface="Georgia"/>
                <a:cs typeface="Georgia"/>
                <a:sym typeface="Georgia"/>
              </a:defRPr>
            </a:pPr>
            <a:r>
              <a:t>Some genetically determined disorders (e.g. Down syndrome) </a:t>
            </a:r>
          </a:p>
          <a:p>
            <a:pPr>
              <a:buSzPct val="100000"/>
              <a:buFont typeface="Arial"/>
              <a:buChar char="•"/>
              <a:defRPr sz="2800">
                <a:solidFill>
                  <a:srgbClr val="505050"/>
                </a:solidFill>
                <a:latin typeface="Georgia"/>
                <a:ea typeface="Georgia"/>
                <a:cs typeface="Georgia"/>
                <a:sym typeface="Georgia"/>
              </a:defRPr>
            </a:pPr>
            <a:r>
              <a:t>Viral infection (only HTLV-1 proven as a causative factor) </a:t>
            </a:r>
          </a:p>
          <a:p>
            <a:pPr>
              <a:buSzPct val="100000"/>
              <a:buFont typeface="Arial"/>
              <a:buChar char="•"/>
              <a:defRPr sz="2800">
                <a:solidFill>
                  <a:srgbClr val="505050"/>
                </a:solidFill>
                <a:latin typeface="Georgia"/>
                <a:ea typeface="Georgia"/>
                <a:cs typeface="Georgia"/>
                <a:sym typeface="Georgia"/>
              </a:defRPr>
            </a:pPr>
            <a:r>
              <a:t>Myelodysplastic and myeloproliferative disorders </a:t>
            </a:r>
          </a:p>
          <a:p>
            <a:pPr>
              <a:buSzPct val="100000"/>
              <a:buFont typeface="Arial"/>
              <a:buChar char="•"/>
              <a:defRPr sz="2800">
                <a:solidFill>
                  <a:srgbClr val="505050"/>
                </a:solidFill>
                <a:latin typeface="Georgia"/>
                <a:ea typeface="Georgia"/>
                <a:cs typeface="Georgia"/>
                <a:sym typeface="Georgia"/>
              </a:defRPr>
            </a:pPr>
            <a:r>
              <a:t>Other possible (e.g. cigarette smoking)</a:t>
            </a:r>
          </a:p>
        </p:txBody>
      </p:sp>
      <p:sp>
        <p:nvSpPr>
          <p:cNvPr id="157" name="Predisposing factors"/>
          <p:cNvSpPr txBox="1"/>
          <p:nvPr/>
        </p:nvSpPr>
        <p:spPr>
          <a:xfrm>
            <a:off x="1893570" y="885825"/>
            <a:ext cx="4945147" cy="6121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3600" b="1">
                <a:solidFill>
                  <a:srgbClr val="505050"/>
                </a:solidFill>
                <a:latin typeface="Georgia"/>
                <a:ea typeface="Georgia"/>
                <a:cs typeface="Georgia"/>
                <a:sym typeface="Georgia"/>
              </a:defRPr>
            </a:lvl1pPr>
          </a:lstStyle>
          <a:p>
            <a:r>
              <a:t>Predisposing factors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lassification"/>
          <p:cNvSpPr txBox="1"/>
          <p:nvPr/>
        </p:nvSpPr>
        <p:spPr>
          <a:xfrm>
            <a:off x="2622232" y="665162"/>
            <a:ext cx="3118407" cy="675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4000">
                <a:solidFill>
                  <a:srgbClr val="505050"/>
                </a:solidFill>
                <a:latin typeface="Georgia"/>
                <a:ea typeface="Georgia"/>
                <a:cs typeface="Georgia"/>
                <a:sym typeface="Georgia"/>
              </a:defRPr>
            </a:lvl1pPr>
          </a:lstStyle>
          <a:p>
            <a:r>
              <a:t>Classification</a:t>
            </a:r>
          </a:p>
        </p:txBody>
      </p:sp>
      <p:graphicFrame>
        <p:nvGraphicFramePr>
          <p:cNvPr id="162" name="Tablo"/>
          <p:cNvGraphicFramePr/>
          <p:nvPr/>
        </p:nvGraphicFramePr>
        <p:xfrm>
          <a:off x="2454275" y="1860550"/>
          <a:ext cx="6697662" cy="3686809"/>
        </p:xfrm>
        <a:graphic>
          <a:graphicData uri="http://schemas.openxmlformats.org/drawingml/2006/table">
            <a:tbl>
              <a:tblPr>
                <a:tableStyleId>{4C3C2611-4C71-4FC5-86AE-919BDF0F9419}</a:tableStyleId>
              </a:tblPr>
              <a:tblGrid>
                <a:gridCol w="1784350">
                  <a:extLst>
                    <a:ext uri="{9D8B030D-6E8A-4147-A177-3AD203B41FA5}">
                      <a16:colId xmlns:a16="http://schemas.microsoft.com/office/drawing/2014/main" val="20000"/>
                    </a:ext>
                  </a:extLst>
                </a:gridCol>
                <a:gridCol w="4913312">
                  <a:extLst>
                    <a:ext uri="{9D8B030D-6E8A-4147-A177-3AD203B41FA5}">
                      <a16:colId xmlns:a16="http://schemas.microsoft.com/office/drawing/2014/main" val="20001"/>
                    </a:ext>
                  </a:extLst>
                </a:gridCol>
              </a:tblGrid>
              <a:tr h="644525">
                <a:tc>
                  <a:txBody>
                    <a:bodyPr/>
                    <a:lstStyle/>
                    <a:p>
                      <a:pPr algn="l">
                        <a:defRPr sz="1800"/>
                      </a:pPr>
                      <a:r>
                        <a:rPr b="1"/>
                        <a:t>Acute leukaemia </a:t>
                      </a:r>
                    </a:p>
                  </a:txBody>
                  <a:tcPr marL="47625" marR="47625" marT="47625" marB="47625" horzOverflow="overflow">
                    <a:lnL>
                      <a:solidFill>
                        <a:srgbClr val="DCDCDC"/>
                      </a:solidFill>
                    </a:lnL>
                    <a:lnR>
                      <a:solidFill>
                        <a:srgbClr val="DCDCDC"/>
                      </a:solidFill>
                    </a:lnR>
                    <a:lnT>
                      <a:solidFill>
                        <a:srgbClr val="DCDCDC"/>
                      </a:solidFill>
                    </a:lnT>
                    <a:lnB>
                      <a:solidFill>
                        <a:srgbClr val="DCDCDC"/>
                      </a:solidFill>
                    </a:lnB>
                    <a:solidFill>
                      <a:srgbClr val="FFFFFF"/>
                    </a:solidFill>
                  </a:tcPr>
                </a:tc>
                <a:tc>
                  <a:txBody>
                    <a:bodyPr/>
                    <a:lstStyle/>
                    <a:p>
                      <a:pPr algn="l">
                        <a:defRPr sz="1800"/>
                      </a:pPr>
                      <a:r>
                        <a:t>Acute myeloid leukaemia</a:t>
                      </a:r>
                    </a:p>
                  </a:txBody>
                  <a:tcPr marL="47625" marR="47625" marT="47625" marB="47625" horzOverflow="overflow">
                    <a:lnL>
                      <a:solidFill>
                        <a:srgbClr val="DCDCDC"/>
                      </a:solidFill>
                    </a:lnL>
                    <a:lnR>
                      <a:solidFill>
                        <a:srgbClr val="DCDCDC"/>
                      </a:solidFill>
                    </a:lnR>
                    <a:lnT>
                      <a:solidFill>
                        <a:srgbClr val="DCDCDC"/>
                      </a:solidFill>
                    </a:lnT>
                    <a:lnB>
                      <a:solidFill>
                        <a:srgbClr val="DCDCDC"/>
                      </a:solidFill>
                    </a:lnB>
                    <a:solidFill>
                      <a:srgbClr val="FFFFFF"/>
                    </a:solidFill>
                  </a:tcPr>
                </a:tc>
                <a:extLst>
                  <a:ext uri="{0D108BD9-81ED-4DB2-BD59-A6C34878D82A}">
                    <a16:rowId xmlns:a16="http://schemas.microsoft.com/office/drawing/2014/main" val="10000"/>
                  </a:ext>
                </a:extLst>
              </a:tr>
              <a:tr h="644525">
                <a:tc>
                  <a:txBody>
                    <a:bodyPr/>
                    <a:lstStyle/>
                    <a:p>
                      <a:pPr algn="l">
                        <a:defRPr sz="1800"/>
                      </a:pPr>
                      <a:endParaRPr/>
                    </a:p>
                  </a:txBody>
                  <a:tcPr marL="47625" marR="47625" marT="47625" marB="47625" horzOverflow="overflow">
                    <a:lnL>
                      <a:solidFill>
                        <a:srgbClr val="DCDCDC"/>
                      </a:solidFill>
                    </a:lnL>
                    <a:lnR>
                      <a:solidFill>
                        <a:srgbClr val="DCDCDC"/>
                      </a:solidFill>
                    </a:lnR>
                    <a:lnT>
                      <a:solidFill>
                        <a:srgbClr val="DCDCDC"/>
                      </a:solidFill>
                    </a:lnT>
                    <a:lnB>
                      <a:solidFill>
                        <a:srgbClr val="DCDCDC"/>
                      </a:solidFill>
                    </a:lnB>
                    <a:solidFill>
                      <a:srgbClr val="FFFFFF"/>
                    </a:solidFill>
                  </a:tcPr>
                </a:tc>
                <a:tc>
                  <a:txBody>
                    <a:bodyPr/>
                    <a:lstStyle/>
                    <a:p>
                      <a:pPr algn="l">
                        <a:defRPr sz="1800"/>
                      </a:pPr>
                      <a:r>
                        <a:t>Acute lymphoblastic leukaemia</a:t>
                      </a:r>
                    </a:p>
                  </a:txBody>
                  <a:tcPr marL="47625" marR="47625" marT="47625" marB="47625" horzOverflow="overflow">
                    <a:lnL>
                      <a:solidFill>
                        <a:srgbClr val="DCDCDC"/>
                      </a:solidFill>
                    </a:lnL>
                    <a:lnR>
                      <a:solidFill>
                        <a:srgbClr val="DCDCDC"/>
                      </a:solidFill>
                    </a:lnR>
                    <a:lnT>
                      <a:solidFill>
                        <a:srgbClr val="DCDCDC"/>
                      </a:solidFill>
                    </a:lnT>
                    <a:lnB>
                      <a:solidFill>
                        <a:srgbClr val="DCDCDC"/>
                      </a:solidFill>
                    </a:lnB>
                    <a:solidFill>
                      <a:srgbClr val="FFFFFF"/>
                    </a:solidFill>
                  </a:tcPr>
                </a:tc>
                <a:extLst>
                  <a:ext uri="{0D108BD9-81ED-4DB2-BD59-A6C34878D82A}">
                    <a16:rowId xmlns:a16="http://schemas.microsoft.com/office/drawing/2014/main" val="10001"/>
                  </a:ext>
                </a:extLst>
              </a:tr>
              <a:tr h="642937">
                <a:tc>
                  <a:txBody>
                    <a:bodyPr/>
                    <a:lstStyle/>
                    <a:p>
                      <a:pPr algn="l">
                        <a:defRPr sz="1800"/>
                      </a:pPr>
                      <a:r>
                        <a:rPr b="1"/>
                        <a:t>Chronic leukaemia </a:t>
                      </a:r>
                    </a:p>
                  </a:txBody>
                  <a:tcPr marL="47625" marR="47625" marT="47625" marB="47625" horzOverflow="overflow">
                    <a:lnL>
                      <a:solidFill>
                        <a:srgbClr val="DCDCDC"/>
                      </a:solidFill>
                    </a:lnL>
                    <a:lnR>
                      <a:solidFill>
                        <a:srgbClr val="DCDCDC"/>
                      </a:solidFill>
                    </a:lnR>
                    <a:lnT>
                      <a:solidFill>
                        <a:srgbClr val="DCDCDC"/>
                      </a:solidFill>
                    </a:lnT>
                    <a:lnB>
                      <a:solidFill>
                        <a:srgbClr val="DCDCDC"/>
                      </a:solidFill>
                    </a:lnB>
                    <a:solidFill>
                      <a:srgbClr val="FFFFFF"/>
                    </a:solidFill>
                  </a:tcPr>
                </a:tc>
                <a:tc>
                  <a:txBody>
                    <a:bodyPr/>
                    <a:lstStyle/>
                    <a:p>
                      <a:pPr algn="l">
                        <a:defRPr sz="1800"/>
                      </a:pPr>
                      <a:r>
                        <a:t>Chronic myeloid leukaemia</a:t>
                      </a:r>
                    </a:p>
                  </a:txBody>
                  <a:tcPr marL="47625" marR="47625" marT="47625" marB="47625" horzOverflow="overflow">
                    <a:lnL>
                      <a:solidFill>
                        <a:srgbClr val="DCDCDC"/>
                      </a:solidFill>
                    </a:lnL>
                    <a:lnR>
                      <a:solidFill>
                        <a:srgbClr val="DCDCDC"/>
                      </a:solidFill>
                    </a:lnR>
                    <a:lnT>
                      <a:solidFill>
                        <a:srgbClr val="DCDCDC"/>
                      </a:solidFill>
                    </a:lnT>
                    <a:lnB>
                      <a:solidFill>
                        <a:srgbClr val="DCDCDC"/>
                      </a:solidFill>
                    </a:lnB>
                    <a:solidFill>
                      <a:srgbClr val="FFFFFF"/>
                    </a:solidFill>
                  </a:tcPr>
                </a:tc>
                <a:extLst>
                  <a:ext uri="{0D108BD9-81ED-4DB2-BD59-A6C34878D82A}">
                    <a16:rowId xmlns:a16="http://schemas.microsoft.com/office/drawing/2014/main" val="10002"/>
                  </a:ext>
                </a:extLst>
              </a:tr>
              <a:tr h="644525">
                <a:tc>
                  <a:txBody>
                    <a:bodyPr/>
                    <a:lstStyle/>
                    <a:p>
                      <a:pPr algn="l">
                        <a:defRPr sz="1800"/>
                      </a:pPr>
                      <a:endParaRPr/>
                    </a:p>
                  </a:txBody>
                  <a:tcPr marL="47625" marR="47625" marT="47625" marB="47625" horzOverflow="overflow">
                    <a:lnL>
                      <a:solidFill>
                        <a:srgbClr val="DCDCDC"/>
                      </a:solidFill>
                    </a:lnL>
                    <a:lnR>
                      <a:solidFill>
                        <a:srgbClr val="DCDCDC"/>
                      </a:solidFill>
                    </a:lnR>
                    <a:lnT>
                      <a:solidFill>
                        <a:srgbClr val="DCDCDC"/>
                      </a:solidFill>
                    </a:lnT>
                    <a:lnB>
                      <a:solidFill>
                        <a:srgbClr val="DCDCDC"/>
                      </a:solidFill>
                    </a:lnB>
                    <a:solidFill>
                      <a:srgbClr val="FFFFFF"/>
                    </a:solidFill>
                  </a:tcPr>
                </a:tc>
                <a:tc>
                  <a:txBody>
                    <a:bodyPr/>
                    <a:lstStyle/>
                    <a:p>
                      <a:pPr algn="l">
                        <a:defRPr sz="1800"/>
                      </a:pPr>
                      <a:r>
                        <a:t>Chronic lymphocytic leukaemia</a:t>
                      </a:r>
                    </a:p>
                  </a:txBody>
                  <a:tcPr marL="47625" marR="47625" marT="47625" marB="47625" horzOverflow="overflow">
                    <a:lnL>
                      <a:solidFill>
                        <a:srgbClr val="DCDCDC"/>
                      </a:solidFill>
                    </a:lnL>
                    <a:lnR>
                      <a:solidFill>
                        <a:srgbClr val="DCDCDC"/>
                      </a:solidFill>
                    </a:lnR>
                    <a:lnT>
                      <a:solidFill>
                        <a:srgbClr val="DCDCDC"/>
                      </a:solidFill>
                    </a:lnT>
                    <a:lnB>
                      <a:solidFill>
                        <a:srgbClr val="DCDCDC"/>
                      </a:solidFill>
                    </a:lnB>
                    <a:solidFill>
                      <a:srgbClr val="FFFFFF"/>
                    </a:solidFill>
                  </a:tcPr>
                </a:tc>
                <a:extLst>
                  <a:ext uri="{0D108BD9-81ED-4DB2-BD59-A6C34878D82A}">
                    <a16:rowId xmlns:a16="http://schemas.microsoft.com/office/drawing/2014/main" val="10003"/>
                  </a:ext>
                </a:extLst>
              </a:tr>
              <a:tr h="369887">
                <a:tc>
                  <a:txBody>
                    <a:bodyPr/>
                    <a:lstStyle/>
                    <a:p>
                      <a:pPr algn="l">
                        <a:defRPr sz="1800"/>
                      </a:pPr>
                      <a:r>
                        <a:rPr b="1"/>
                        <a:t>Other types </a:t>
                      </a:r>
                    </a:p>
                  </a:txBody>
                  <a:tcPr marL="47625" marR="47625" marT="47625" marB="47625" horzOverflow="overflow">
                    <a:lnL>
                      <a:solidFill>
                        <a:srgbClr val="DCDCDC"/>
                      </a:solidFill>
                    </a:lnL>
                    <a:lnR>
                      <a:solidFill>
                        <a:srgbClr val="DCDCDC"/>
                      </a:solidFill>
                    </a:lnR>
                    <a:lnT>
                      <a:solidFill>
                        <a:srgbClr val="DCDCDC"/>
                      </a:solidFill>
                    </a:lnT>
                    <a:lnB>
                      <a:solidFill>
                        <a:srgbClr val="DCDCDC"/>
                      </a:solidFill>
                    </a:lnB>
                    <a:solidFill>
                      <a:srgbClr val="FFFFFF"/>
                    </a:solidFill>
                  </a:tcPr>
                </a:tc>
                <a:tc>
                  <a:txBody>
                    <a:bodyPr/>
                    <a:lstStyle/>
                    <a:p>
                      <a:pPr algn="l">
                        <a:defRPr sz="1800"/>
                      </a:pPr>
                      <a:r>
                        <a:t>Hairy cell leukaemia</a:t>
                      </a:r>
                    </a:p>
                  </a:txBody>
                  <a:tcPr marL="47625" marR="47625" marT="47625" marB="47625" horzOverflow="overflow">
                    <a:lnL>
                      <a:solidFill>
                        <a:srgbClr val="DCDCDC"/>
                      </a:solidFill>
                    </a:lnL>
                    <a:lnR>
                      <a:solidFill>
                        <a:srgbClr val="DCDCDC"/>
                      </a:solidFill>
                    </a:lnR>
                    <a:lnT>
                      <a:solidFill>
                        <a:srgbClr val="DCDCDC"/>
                      </a:solidFill>
                    </a:lnT>
                    <a:lnB>
                      <a:solidFill>
                        <a:srgbClr val="DCDCDC"/>
                      </a:solidFill>
                    </a:lnB>
                    <a:solidFill>
                      <a:srgbClr val="FFFFFF"/>
                    </a:solidFill>
                  </a:tcPr>
                </a:tc>
                <a:extLst>
                  <a:ext uri="{0D108BD9-81ED-4DB2-BD59-A6C34878D82A}">
                    <a16:rowId xmlns:a16="http://schemas.microsoft.com/office/drawing/2014/main" val="10004"/>
                  </a:ext>
                </a:extLst>
              </a:tr>
              <a:tr h="368300">
                <a:tc>
                  <a:txBody>
                    <a:bodyPr/>
                    <a:lstStyle/>
                    <a:p>
                      <a:pPr algn="l">
                        <a:defRPr sz="1800"/>
                      </a:pPr>
                      <a:endParaRPr/>
                    </a:p>
                  </a:txBody>
                  <a:tcPr marL="47625" marR="47625" marT="47625" marB="47625" horzOverflow="overflow">
                    <a:lnL>
                      <a:solidFill>
                        <a:srgbClr val="DCDCDC"/>
                      </a:solidFill>
                    </a:lnL>
                    <a:lnR>
                      <a:solidFill>
                        <a:srgbClr val="DCDCDC"/>
                      </a:solidFill>
                    </a:lnR>
                    <a:lnT>
                      <a:solidFill>
                        <a:srgbClr val="DCDCDC"/>
                      </a:solidFill>
                    </a:lnT>
                    <a:lnB>
                      <a:solidFill>
                        <a:srgbClr val="DCDCDC"/>
                      </a:solidFill>
                    </a:lnB>
                    <a:solidFill>
                      <a:srgbClr val="FFFFFF"/>
                    </a:solidFill>
                  </a:tcPr>
                </a:tc>
                <a:tc>
                  <a:txBody>
                    <a:bodyPr/>
                    <a:lstStyle/>
                    <a:p>
                      <a:pPr algn="l">
                        <a:defRPr sz="1800"/>
                      </a:pPr>
                      <a:r>
                        <a:t>Prolymphocytic leukaemia</a:t>
                      </a:r>
                    </a:p>
                  </a:txBody>
                  <a:tcPr marL="47625" marR="47625" marT="47625" marB="47625" horzOverflow="overflow">
                    <a:lnL>
                      <a:solidFill>
                        <a:srgbClr val="DCDCDC"/>
                      </a:solidFill>
                    </a:lnL>
                    <a:lnR>
                      <a:solidFill>
                        <a:srgbClr val="DCDCDC"/>
                      </a:solidFill>
                    </a:lnR>
                    <a:lnT>
                      <a:solidFill>
                        <a:srgbClr val="DCDCDC"/>
                      </a:solidFill>
                    </a:lnT>
                    <a:lnB>
                      <a:solidFill>
                        <a:srgbClr val="DCDCDC"/>
                      </a:solidFill>
                    </a:lnB>
                    <a:solidFill>
                      <a:srgbClr val="FFFFFF"/>
                    </a:solidFill>
                  </a:tcPr>
                </a:tc>
                <a:extLst>
                  <a:ext uri="{0D108BD9-81ED-4DB2-BD59-A6C34878D82A}">
                    <a16:rowId xmlns:a16="http://schemas.microsoft.com/office/drawing/2014/main" val="10005"/>
                  </a:ext>
                </a:extLst>
              </a:tr>
              <a:tr h="369887">
                <a:tc>
                  <a:txBody>
                    <a:bodyPr/>
                    <a:lstStyle/>
                    <a:p>
                      <a:pPr algn="l">
                        <a:defRPr sz="1800"/>
                      </a:pPr>
                      <a:endParaRPr/>
                    </a:p>
                  </a:txBody>
                  <a:tcPr marL="47625" marR="47625" marT="47625" marB="47625" horzOverflow="overflow">
                    <a:lnL>
                      <a:solidFill>
                        <a:srgbClr val="DCDCDC"/>
                      </a:solidFill>
                    </a:lnL>
                    <a:lnR>
                      <a:solidFill>
                        <a:srgbClr val="DCDCDC"/>
                      </a:solidFill>
                    </a:lnR>
                    <a:lnT>
                      <a:solidFill>
                        <a:srgbClr val="DCDCDC"/>
                      </a:solidFill>
                    </a:lnT>
                    <a:lnB>
                      <a:solidFill>
                        <a:srgbClr val="DCDCDC"/>
                      </a:solidFill>
                    </a:lnB>
                    <a:solidFill>
                      <a:srgbClr val="FFFFFF"/>
                    </a:solidFill>
                  </a:tcPr>
                </a:tc>
                <a:tc>
                  <a:txBody>
                    <a:bodyPr/>
                    <a:lstStyle/>
                    <a:p>
                      <a:pPr algn="l">
                        <a:defRPr sz="1800"/>
                      </a:pPr>
                      <a:r>
                        <a:t>T-cell leukaemia lymphoma</a:t>
                      </a:r>
                    </a:p>
                  </a:txBody>
                  <a:tcPr marL="47625" marR="47625" marT="47625" marB="47625" horzOverflow="overflow">
                    <a:lnL>
                      <a:solidFill>
                        <a:srgbClr val="DCDCDC"/>
                      </a:solidFill>
                    </a:lnL>
                    <a:lnR>
                      <a:solidFill>
                        <a:srgbClr val="DCDCDC"/>
                      </a:solidFill>
                    </a:lnR>
                    <a:lnT>
                      <a:solidFill>
                        <a:srgbClr val="DCDCDC"/>
                      </a:solidFill>
                    </a:lnT>
                    <a:lnB>
                      <a:solidFill>
                        <a:srgbClr val="DCDCDC"/>
                      </a:solidFill>
                    </a:ln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png" descr="image.png"/>
          <p:cNvPicPr>
            <a:picLocks noChangeAspect="1"/>
          </p:cNvPicPr>
          <p:nvPr/>
        </p:nvPicPr>
        <p:blipFill>
          <a:blip r:embed="rId3"/>
          <a:stretch>
            <a:fillRect/>
          </a:stretch>
        </p:blipFill>
        <p:spPr>
          <a:xfrm>
            <a:off x="685800" y="1092200"/>
            <a:ext cx="38100" cy="5778500"/>
          </a:xfrm>
          <a:prstGeom prst="rect">
            <a:avLst/>
          </a:prstGeom>
          <a:ln w="12700">
            <a:miter lim="400000"/>
          </a:ln>
        </p:spPr>
      </p:pic>
      <p:sp>
        <p:nvSpPr>
          <p:cNvPr id="167" name="Dikdörtgen"/>
          <p:cNvSpPr/>
          <p:nvPr/>
        </p:nvSpPr>
        <p:spPr>
          <a:xfrm>
            <a:off x="0" y="0"/>
            <a:ext cx="12192000" cy="6858000"/>
          </a:xfrm>
          <a:prstGeom prst="rect">
            <a:avLst/>
          </a:prstGeom>
          <a:gradFill>
            <a:gsLst>
              <a:gs pos="0">
                <a:srgbClr val="FF9022"/>
              </a:gs>
              <a:gs pos="100000">
                <a:schemeClr val="accent2"/>
              </a:gs>
            </a:gsLst>
            <a:lin ang="8100000"/>
          </a:gradFill>
          <a:ln w="12700">
            <a:miter lim="400000"/>
          </a:ln>
        </p:spPr>
        <p:txBody>
          <a:bodyPr lIns="45719" rIns="45719" anchor="ctr"/>
          <a:lstStyle/>
          <a:p>
            <a:endParaRPr/>
          </a:p>
        </p:txBody>
      </p:sp>
      <p:sp>
        <p:nvSpPr>
          <p:cNvPr id="168" name="DİAGNOSIS"/>
          <p:cNvSpPr txBox="1"/>
          <p:nvPr/>
        </p:nvSpPr>
        <p:spPr>
          <a:xfrm>
            <a:off x="1301432" y="5031422"/>
            <a:ext cx="9589136"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spAutoFit/>
          </a:bodyPr>
          <a:lstStyle>
            <a:lvl1pPr>
              <a:lnSpc>
                <a:spcPct val="90000"/>
              </a:lnSpc>
              <a:spcBef>
                <a:spcPts val="600"/>
              </a:spcBef>
              <a:defRPr sz="6000" b="1">
                <a:solidFill>
                  <a:srgbClr val="FFFFFF"/>
                </a:solidFill>
              </a:defRPr>
            </a:lvl1pPr>
          </a:lstStyle>
          <a:p>
            <a:r>
              <a:t>DİAGNOSIS</a:t>
            </a:r>
          </a:p>
        </p:txBody>
      </p:sp>
      <p:pic>
        <p:nvPicPr>
          <p:cNvPr id="169" name="image.png" descr="image.png"/>
          <p:cNvPicPr>
            <a:picLocks noChangeAspect="1"/>
          </p:cNvPicPr>
          <p:nvPr/>
        </p:nvPicPr>
        <p:blipFill>
          <a:blip r:embed="rId4"/>
          <a:stretch>
            <a:fillRect/>
          </a:stretch>
        </p:blipFill>
        <p:spPr>
          <a:xfrm>
            <a:off x="1255712" y="820737"/>
            <a:ext cx="8723313" cy="4208463"/>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Acute myeloid leukemia (AML) consists of a group of relatively well-defined hematopoietic neoplasms involving precursor cells committed to the myeloid line of cellular development (ie, those giving rise to granulocytic, monocytic, erythroid, or megakaryo"/>
          <p:cNvSpPr txBox="1"/>
          <p:nvPr/>
        </p:nvSpPr>
        <p:spPr>
          <a:xfrm>
            <a:off x="1457007" y="1179512"/>
            <a:ext cx="9589136" cy="1503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400">
                <a:solidFill>
                  <a:srgbClr val="232323"/>
                </a:solidFill>
                <a:latin typeface="Arial"/>
                <a:ea typeface="Arial"/>
                <a:cs typeface="Arial"/>
                <a:sym typeface="Arial"/>
              </a:defRPr>
            </a:lvl1pPr>
          </a:lstStyle>
          <a:p>
            <a:r>
              <a:t>Acute myeloid leukemia (AML) consists of a group of relatively well-defined hematopoietic neoplasms involving precursor cells committed to the myeloid line of cellular development (ie, those giving rise to granulocytic, monocytic, erythroid, or megakaryocytic elements).</a:t>
            </a:r>
          </a:p>
        </p:txBody>
      </p:sp>
      <p:sp>
        <p:nvSpPr>
          <p:cNvPr id="174" name="AML is characterized by a clonal proliferation of myeloid precursors with a reduced capacity to differentiate into more mature cellular elements."/>
          <p:cNvSpPr txBox="1"/>
          <p:nvPr/>
        </p:nvSpPr>
        <p:spPr>
          <a:xfrm>
            <a:off x="1457007" y="3706812"/>
            <a:ext cx="9589136" cy="1148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just">
              <a:defRPr sz="2400">
                <a:solidFill>
                  <a:srgbClr val="232323"/>
                </a:solidFill>
                <a:latin typeface="Arial"/>
                <a:ea typeface="Arial"/>
                <a:cs typeface="Arial"/>
                <a:sym typeface="Arial"/>
              </a:defRPr>
            </a:lvl1pPr>
          </a:lstStyle>
          <a:p>
            <a:r>
              <a:t>AML is characterized by a clonal proliferation of myeloid precursors with a reduced capacity to differentiate into more mature cellular elements.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AML is the most common acute leukemia in adults and accounts for approximately 80 percent of cases in this age group ."/>
          <p:cNvSpPr txBox="1"/>
          <p:nvPr/>
        </p:nvSpPr>
        <p:spPr>
          <a:xfrm>
            <a:off x="980757" y="1279525"/>
            <a:ext cx="10622599" cy="892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800">
                <a:solidFill>
                  <a:srgbClr val="232323"/>
                </a:solidFill>
                <a:latin typeface="Arial"/>
                <a:ea typeface="Arial"/>
                <a:cs typeface="Arial"/>
                <a:sym typeface="Arial"/>
              </a:defRPr>
            </a:lvl1pPr>
          </a:lstStyle>
          <a:p>
            <a:r>
              <a:t>AML is the most common acute leukemia in adults and accounts for approximately 80 percent of cases in this age group . </a:t>
            </a:r>
          </a:p>
        </p:txBody>
      </p:sp>
      <p:sp>
        <p:nvSpPr>
          <p:cNvPr id="179" name="In adults, the median age at diagnosis is approximately 65 years.…"/>
          <p:cNvSpPr txBox="1"/>
          <p:nvPr/>
        </p:nvSpPr>
        <p:spPr>
          <a:xfrm>
            <a:off x="980757" y="3198812"/>
            <a:ext cx="10244773" cy="11482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solidFill>
                  <a:srgbClr val="232323"/>
                </a:solidFill>
                <a:latin typeface="Arial"/>
                <a:ea typeface="Arial"/>
                <a:cs typeface="Arial"/>
                <a:sym typeface="Arial"/>
              </a:defRPr>
            </a:pPr>
            <a:r>
              <a:t>In adults, the median age at diagnosis is approximately 65 years.</a:t>
            </a:r>
          </a:p>
          <a:p>
            <a:pPr>
              <a:defRPr sz="2400">
                <a:solidFill>
                  <a:srgbClr val="232323"/>
                </a:solidFill>
                <a:latin typeface="Arial"/>
                <a:ea typeface="Arial"/>
                <a:cs typeface="Arial"/>
                <a:sym typeface="Arial"/>
              </a:defRPr>
            </a:pPr>
            <a:endParaRPr/>
          </a:p>
          <a:p>
            <a:pPr>
              <a:defRPr sz="2400">
                <a:solidFill>
                  <a:srgbClr val="232323"/>
                </a:solidFill>
                <a:latin typeface="Arial"/>
                <a:ea typeface="Arial"/>
                <a:cs typeface="Arial"/>
                <a:sym typeface="Arial"/>
              </a:defRPr>
            </a:pPr>
            <a:r>
              <a:t>Female/Male:  5:3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CLINICAL PRESENTATION"/>
          <p:cNvSpPr txBox="1"/>
          <p:nvPr/>
        </p:nvSpPr>
        <p:spPr>
          <a:xfrm>
            <a:off x="1368107" y="511175"/>
            <a:ext cx="4032757"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400" b="1">
                <a:solidFill>
                  <a:srgbClr val="232323"/>
                </a:solidFill>
                <a:latin typeface="Arial"/>
                <a:ea typeface="Arial"/>
                <a:cs typeface="Arial"/>
                <a:sym typeface="Arial"/>
              </a:defRPr>
            </a:pPr>
            <a:r>
              <a:t>CLINICAL PRESENTATION</a:t>
            </a:r>
            <a:r>
              <a:rPr b="0"/>
              <a:t> </a:t>
            </a:r>
          </a:p>
        </p:txBody>
      </p:sp>
      <p:sp>
        <p:nvSpPr>
          <p:cNvPr id="184" name="Pancytopenia…"/>
          <p:cNvSpPr txBox="1"/>
          <p:nvPr/>
        </p:nvSpPr>
        <p:spPr>
          <a:xfrm>
            <a:off x="1368107" y="1292225"/>
            <a:ext cx="6099811" cy="4841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Pancytopenia</a:t>
            </a:r>
          </a:p>
          <a:p>
            <a:endParaRPr/>
          </a:p>
          <a:p>
            <a:r>
              <a:t>Infections</a:t>
            </a:r>
          </a:p>
          <a:p>
            <a:endParaRPr/>
          </a:p>
          <a:p>
            <a:r>
              <a:t>Hemorrhagic Findings</a:t>
            </a:r>
          </a:p>
          <a:p>
            <a:endParaRPr/>
          </a:p>
          <a:p>
            <a:r>
              <a:t>Fever</a:t>
            </a:r>
          </a:p>
          <a:p>
            <a:endParaRPr/>
          </a:p>
          <a:p>
            <a:r>
              <a:t>Skin signs</a:t>
            </a:r>
          </a:p>
          <a:p>
            <a:endParaRPr/>
          </a:p>
          <a:p>
            <a:pPr>
              <a:defRPr b="1"/>
            </a:pPr>
            <a:r>
              <a:t>Central nervous system</a:t>
            </a:r>
          </a:p>
          <a:p>
            <a:pPr>
              <a:defRPr b="1"/>
            </a:pPr>
            <a:endParaRPr/>
          </a:p>
          <a:p>
            <a:pPr>
              <a:defRPr b="1"/>
            </a:pPr>
            <a:r>
              <a:t>Organomegaly</a:t>
            </a:r>
          </a:p>
          <a:p>
            <a:pPr>
              <a:defRPr b="1"/>
            </a:pPr>
            <a:endParaRPr/>
          </a:p>
          <a:p>
            <a:pPr>
              <a:defRPr b="1"/>
            </a:pPr>
            <a:r>
              <a:t>Myeloid sarcoma</a:t>
            </a:r>
            <a:r>
              <a:rPr b="0"/>
              <a:t> </a:t>
            </a:r>
          </a:p>
          <a:p>
            <a:endParaRPr b="0"/>
          </a:p>
        </p:txBody>
      </p:sp>
      <p:pic>
        <p:nvPicPr>
          <p:cNvPr id="185" name="image.png" descr="image.png"/>
          <p:cNvPicPr>
            <a:picLocks noChangeAspect="1"/>
          </p:cNvPicPr>
          <p:nvPr/>
        </p:nvPicPr>
        <p:blipFill>
          <a:blip r:embed="rId3"/>
          <a:stretch>
            <a:fillRect/>
          </a:stretch>
        </p:blipFill>
        <p:spPr>
          <a:xfrm>
            <a:off x="6911975" y="1754187"/>
            <a:ext cx="3957638" cy="387667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GradientVTI">
  <a:themeElements>
    <a:clrScheme name="GradientVTI">
      <a:dk1>
        <a:srgbClr val="000000"/>
      </a:dk1>
      <a:lt1>
        <a:srgbClr val="FFFFFF"/>
      </a:lt1>
      <a:dk2>
        <a:srgbClr val="A7A7A7"/>
      </a:dk2>
      <a:lt2>
        <a:srgbClr val="535353"/>
      </a:lt2>
      <a:accent1>
        <a:srgbClr val="814DFF"/>
      </a:accent1>
      <a:accent2>
        <a:srgbClr val="243FFF"/>
      </a:accent2>
      <a:accent3>
        <a:srgbClr val="9BBB59"/>
      </a:accent3>
      <a:accent4>
        <a:srgbClr val="8064A2"/>
      </a:accent4>
      <a:accent5>
        <a:srgbClr val="4BACC6"/>
      </a:accent5>
      <a:accent6>
        <a:srgbClr val="F79646"/>
      </a:accent6>
      <a:hlink>
        <a:srgbClr val="0000FF"/>
      </a:hlink>
      <a:folHlink>
        <a:srgbClr val="FF00FF"/>
      </a:folHlink>
    </a:clrScheme>
    <a:fontScheme name="GradientVTI">
      <a:majorFont>
        <a:latin typeface="Calibri"/>
        <a:ea typeface="Calibri"/>
        <a:cs typeface="Calibri"/>
      </a:majorFont>
      <a:minorFont>
        <a:latin typeface="Helvetica"/>
        <a:ea typeface="Helvetica"/>
        <a:cs typeface="Helvetica"/>
      </a:minorFont>
    </a:fontScheme>
    <a:fmtScheme name="Gradient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Univers"/>
            <a:ea typeface="Univers"/>
            <a:cs typeface="Univers"/>
            <a:sym typeface="Univer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Univers"/>
            <a:ea typeface="Univers"/>
            <a:cs typeface="Univers"/>
            <a:sym typeface="Univer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VTI">
  <a:themeElements>
    <a:clrScheme name="GradientVTI">
      <a:dk1>
        <a:srgbClr val="000000"/>
      </a:dk1>
      <a:lt1>
        <a:srgbClr val="FFFFFF"/>
      </a:lt1>
      <a:dk2>
        <a:srgbClr val="A7A7A7"/>
      </a:dk2>
      <a:lt2>
        <a:srgbClr val="535353"/>
      </a:lt2>
      <a:accent1>
        <a:srgbClr val="814DFF"/>
      </a:accent1>
      <a:accent2>
        <a:srgbClr val="243FFF"/>
      </a:accent2>
      <a:accent3>
        <a:srgbClr val="9BBB59"/>
      </a:accent3>
      <a:accent4>
        <a:srgbClr val="8064A2"/>
      </a:accent4>
      <a:accent5>
        <a:srgbClr val="4BACC6"/>
      </a:accent5>
      <a:accent6>
        <a:srgbClr val="F79646"/>
      </a:accent6>
      <a:hlink>
        <a:srgbClr val="0000FF"/>
      </a:hlink>
      <a:folHlink>
        <a:srgbClr val="FF00FF"/>
      </a:folHlink>
    </a:clrScheme>
    <a:fontScheme name="GradientVTI">
      <a:majorFont>
        <a:latin typeface="Calibri"/>
        <a:ea typeface="Calibri"/>
        <a:cs typeface="Calibri"/>
      </a:majorFont>
      <a:minorFont>
        <a:latin typeface="Helvetica"/>
        <a:ea typeface="Helvetica"/>
        <a:cs typeface="Helvetica"/>
      </a:minorFont>
    </a:fontScheme>
    <a:fmtScheme name="Gradient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Univers"/>
            <a:ea typeface="Univers"/>
            <a:cs typeface="Univers"/>
            <a:sym typeface="Univer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Univers"/>
            <a:ea typeface="Univers"/>
            <a:cs typeface="Univers"/>
            <a:sym typeface="Univer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Berlin</Template>
  <TotalTime>0</TotalTime>
  <Words>2764</Words>
  <Application>Microsoft Macintosh PowerPoint</Application>
  <PresentationFormat>Geniş ekran</PresentationFormat>
  <Paragraphs>224</Paragraphs>
  <Slides>30</Slides>
  <Notes>17</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30</vt:i4>
      </vt:variant>
    </vt:vector>
  </HeadingPairs>
  <TitlesOfParts>
    <vt:vector size="34" baseType="lpstr">
      <vt:lpstr>Arial</vt:lpstr>
      <vt:lpstr>Calibri</vt:lpstr>
      <vt:lpstr>Univers</vt:lpstr>
      <vt:lpstr>GradientVTI</vt:lpstr>
      <vt:lpstr>ACUTE LEUKEMİAS</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Engin Kelkitli</cp:lastModifiedBy>
  <cp:revision>2</cp:revision>
  <dcterms:modified xsi:type="dcterms:W3CDTF">2025-03-18T03:24:03Z</dcterms:modified>
</cp:coreProperties>
</file>