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4" r:id="rId12"/>
    <p:sldId id="269" r:id="rId13"/>
    <p:sldId id="270" r:id="rId14"/>
    <p:sldId id="265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Açık Stil 3 - Vurgu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60"/>
    <p:restoredTop sz="94694"/>
  </p:normalViewPr>
  <p:slideViewPr>
    <p:cSldViewPr snapToGrid="0">
      <p:cViewPr varScale="1">
        <p:scale>
          <a:sx n="107" d="100"/>
          <a:sy n="107" d="100"/>
        </p:scale>
        <p:origin x="1560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C78BCE-54CE-4EB9-B7AB-AD9C126EC11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330F270-3A6E-4FDD-964F-61B5422E9695}">
      <dgm:prSet/>
      <dgm:spPr/>
      <dgm:t>
        <a:bodyPr/>
        <a:lstStyle/>
        <a:p>
          <a:r>
            <a:rPr lang="tr-TR" b="1"/>
            <a:t>Klinik Anlamları</a:t>
          </a:r>
          <a:endParaRPr lang="en-US"/>
        </a:p>
      </dgm:t>
    </dgm:pt>
    <dgm:pt modelId="{E381A091-9FEF-42DB-893D-055F81910F7D}" type="parTrans" cxnId="{D3A2FB69-9F77-41B5-9B5C-432103D94CB6}">
      <dgm:prSet/>
      <dgm:spPr/>
      <dgm:t>
        <a:bodyPr/>
        <a:lstStyle/>
        <a:p>
          <a:endParaRPr lang="en-US"/>
        </a:p>
      </dgm:t>
    </dgm:pt>
    <dgm:pt modelId="{0A64940C-179A-49B8-AD3B-854A940BDF38}" type="sibTrans" cxnId="{D3A2FB69-9F77-41B5-9B5C-432103D94CB6}">
      <dgm:prSet/>
      <dgm:spPr/>
      <dgm:t>
        <a:bodyPr/>
        <a:lstStyle/>
        <a:p>
          <a:endParaRPr lang="en-US"/>
        </a:p>
      </dgm:t>
    </dgm:pt>
    <dgm:pt modelId="{6D03B36E-3410-40F9-8E21-A10722E0FE67}">
      <dgm:prSet/>
      <dgm:spPr/>
      <dgm:t>
        <a:bodyPr/>
        <a:lstStyle/>
        <a:p>
          <a:r>
            <a:rPr lang="tr-TR" b="1"/>
            <a:t>Hb ve Hct Azalması:</a:t>
          </a:r>
          <a:r>
            <a:rPr lang="tr-TR"/>
            <a:t> Anemi tanısının temel parametreleri.</a:t>
          </a:r>
          <a:endParaRPr lang="en-US"/>
        </a:p>
      </dgm:t>
    </dgm:pt>
    <dgm:pt modelId="{BF048E1D-435A-4E33-8822-A5DF1302A508}" type="parTrans" cxnId="{F724B8F0-37FB-4632-8340-DD5CD58D1FD8}">
      <dgm:prSet/>
      <dgm:spPr/>
      <dgm:t>
        <a:bodyPr/>
        <a:lstStyle/>
        <a:p>
          <a:endParaRPr lang="en-US"/>
        </a:p>
      </dgm:t>
    </dgm:pt>
    <dgm:pt modelId="{0585B586-CB47-44E1-A3C8-A6E606023D79}" type="sibTrans" cxnId="{F724B8F0-37FB-4632-8340-DD5CD58D1FD8}">
      <dgm:prSet/>
      <dgm:spPr/>
      <dgm:t>
        <a:bodyPr/>
        <a:lstStyle/>
        <a:p>
          <a:endParaRPr lang="en-US"/>
        </a:p>
      </dgm:t>
    </dgm:pt>
    <dgm:pt modelId="{1B1D0976-E422-433D-986E-0C036068B3CD}">
      <dgm:prSet/>
      <dgm:spPr/>
      <dgm:t>
        <a:bodyPr/>
        <a:lstStyle/>
        <a:p>
          <a:r>
            <a:rPr lang="tr-TR" b="1"/>
            <a:t>MCV:</a:t>
          </a:r>
          <a:r>
            <a:rPr lang="tr-TR"/>
            <a:t> Anemi sınıflaması (mikrositer, makrositer, normositer).</a:t>
          </a:r>
          <a:endParaRPr lang="en-US"/>
        </a:p>
      </dgm:t>
    </dgm:pt>
    <dgm:pt modelId="{3FE8D5A9-AD23-4730-BB26-0425272D0173}" type="parTrans" cxnId="{3AD2AD9A-7DB0-402E-A58D-15CED396AC01}">
      <dgm:prSet/>
      <dgm:spPr/>
      <dgm:t>
        <a:bodyPr/>
        <a:lstStyle/>
        <a:p>
          <a:endParaRPr lang="en-US"/>
        </a:p>
      </dgm:t>
    </dgm:pt>
    <dgm:pt modelId="{9861BF24-C39D-4CED-B590-0E87C2D9826C}" type="sibTrans" cxnId="{3AD2AD9A-7DB0-402E-A58D-15CED396AC01}">
      <dgm:prSet/>
      <dgm:spPr/>
      <dgm:t>
        <a:bodyPr/>
        <a:lstStyle/>
        <a:p>
          <a:endParaRPr lang="en-US"/>
        </a:p>
      </dgm:t>
    </dgm:pt>
    <dgm:pt modelId="{6C9CC7DB-C407-4321-86F8-77B6DDBE10EE}">
      <dgm:prSet/>
      <dgm:spPr/>
      <dgm:t>
        <a:bodyPr/>
        <a:lstStyle/>
        <a:p>
          <a:r>
            <a:rPr lang="tr-TR" b="1"/>
            <a:t>RDW:</a:t>
          </a:r>
          <a:r>
            <a:rPr lang="tr-TR"/>
            <a:t> Kombine MCV ile anemi tipi ayrımında yardımcıdır (demir eksikliği vs. talasemi).</a:t>
          </a:r>
          <a:endParaRPr lang="en-US"/>
        </a:p>
      </dgm:t>
    </dgm:pt>
    <dgm:pt modelId="{02A8876E-7B6D-4C5A-A157-387016DCBF26}" type="parTrans" cxnId="{9470A303-25D7-41CA-82D6-F8AEC22D1DFF}">
      <dgm:prSet/>
      <dgm:spPr/>
      <dgm:t>
        <a:bodyPr/>
        <a:lstStyle/>
        <a:p>
          <a:endParaRPr lang="en-US"/>
        </a:p>
      </dgm:t>
    </dgm:pt>
    <dgm:pt modelId="{C65AEE91-AA3D-45BD-900D-01546A2CF94B}" type="sibTrans" cxnId="{9470A303-25D7-41CA-82D6-F8AEC22D1DFF}">
      <dgm:prSet/>
      <dgm:spPr/>
      <dgm:t>
        <a:bodyPr/>
        <a:lstStyle/>
        <a:p>
          <a:endParaRPr lang="en-US"/>
        </a:p>
      </dgm:t>
    </dgm:pt>
    <dgm:pt modelId="{12F48369-54C1-4B36-BC94-D4D0B83225C9}">
      <dgm:prSet/>
      <dgm:spPr/>
      <dgm:t>
        <a:bodyPr/>
        <a:lstStyle/>
        <a:p>
          <a:r>
            <a:rPr lang="tr-TR" b="1"/>
            <a:t>WBC ve PLT:</a:t>
          </a:r>
          <a:r>
            <a:rPr lang="tr-TR"/>
            <a:t> Enfeksiyon, malignite veya kemik iliği bozukluklarında değerlendirilir.</a:t>
          </a:r>
          <a:endParaRPr lang="en-US"/>
        </a:p>
      </dgm:t>
    </dgm:pt>
    <dgm:pt modelId="{54E03DB1-462C-487C-9CB7-B6534DF43B6F}" type="parTrans" cxnId="{FDE7F158-89F8-445B-A6A2-DA291B4C3D7A}">
      <dgm:prSet/>
      <dgm:spPr/>
      <dgm:t>
        <a:bodyPr/>
        <a:lstStyle/>
        <a:p>
          <a:endParaRPr lang="en-US"/>
        </a:p>
      </dgm:t>
    </dgm:pt>
    <dgm:pt modelId="{38EC53C7-102F-4A06-88EA-67288309D4AA}" type="sibTrans" cxnId="{FDE7F158-89F8-445B-A6A2-DA291B4C3D7A}">
      <dgm:prSet/>
      <dgm:spPr/>
      <dgm:t>
        <a:bodyPr/>
        <a:lstStyle/>
        <a:p>
          <a:endParaRPr lang="en-US"/>
        </a:p>
      </dgm:t>
    </dgm:pt>
    <dgm:pt modelId="{C7FDCF96-314B-A443-843E-2849BE38E520}" type="pres">
      <dgm:prSet presAssocID="{B8C78BCE-54CE-4EB9-B7AB-AD9C126EC112}" presName="vert0" presStyleCnt="0">
        <dgm:presLayoutVars>
          <dgm:dir/>
          <dgm:animOne val="branch"/>
          <dgm:animLvl val="lvl"/>
        </dgm:presLayoutVars>
      </dgm:prSet>
      <dgm:spPr/>
    </dgm:pt>
    <dgm:pt modelId="{3FA672CF-9A11-D340-91DB-E4D0F57BE10E}" type="pres">
      <dgm:prSet presAssocID="{A330F270-3A6E-4FDD-964F-61B5422E9695}" presName="thickLine" presStyleLbl="alignNode1" presStyleIdx="0" presStyleCnt="1"/>
      <dgm:spPr/>
    </dgm:pt>
    <dgm:pt modelId="{C9C2F861-1DC5-C643-9C54-F90D9627D7A8}" type="pres">
      <dgm:prSet presAssocID="{A330F270-3A6E-4FDD-964F-61B5422E9695}" presName="horz1" presStyleCnt="0"/>
      <dgm:spPr/>
    </dgm:pt>
    <dgm:pt modelId="{31B038A7-1499-1B44-B4A3-959757761AE8}" type="pres">
      <dgm:prSet presAssocID="{A330F270-3A6E-4FDD-964F-61B5422E9695}" presName="tx1" presStyleLbl="revTx" presStyleIdx="0" presStyleCnt="5"/>
      <dgm:spPr/>
    </dgm:pt>
    <dgm:pt modelId="{180127FF-C563-2E4C-A93B-D08E20807790}" type="pres">
      <dgm:prSet presAssocID="{A330F270-3A6E-4FDD-964F-61B5422E9695}" presName="vert1" presStyleCnt="0"/>
      <dgm:spPr/>
    </dgm:pt>
    <dgm:pt modelId="{5B417B4F-AB21-8F45-8236-12E0AC14CFCE}" type="pres">
      <dgm:prSet presAssocID="{6D03B36E-3410-40F9-8E21-A10722E0FE67}" presName="vertSpace2a" presStyleCnt="0"/>
      <dgm:spPr/>
    </dgm:pt>
    <dgm:pt modelId="{FB40196B-B9C3-094F-A06B-ACD49CF40434}" type="pres">
      <dgm:prSet presAssocID="{6D03B36E-3410-40F9-8E21-A10722E0FE67}" presName="horz2" presStyleCnt="0"/>
      <dgm:spPr/>
    </dgm:pt>
    <dgm:pt modelId="{F937BF74-25D9-DF4A-8A1E-E780580FF404}" type="pres">
      <dgm:prSet presAssocID="{6D03B36E-3410-40F9-8E21-A10722E0FE67}" presName="horzSpace2" presStyleCnt="0"/>
      <dgm:spPr/>
    </dgm:pt>
    <dgm:pt modelId="{4F175911-9DD9-D544-B3F7-329B4D8D8CEB}" type="pres">
      <dgm:prSet presAssocID="{6D03B36E-3410-40F9-8E21-A10722E0FE67}" presName="tx2" presStyleLbl="revTx" presStyleIdx="1" presStyleCnt="5"/>
      <dgm:spPr/>
    </dgm:pt>
    <dgm:pt modelId="{FBDABC0F-0B88-214E-82C2-E20406A43B6E}" type="pres">
      <dgm:prSet presAssocID="{6D03B36E-3410-40F9-8E21-A10722E0FE67}" presName="vert2" presStyleCnt="0"/>
      <dgm:spPr/>
    </dgm:pt>
    <dgm:pt modelId="{3D56BE23-C43B-B842-A32F-4E3F09CF89AC}" type="pres">
      <dgm:prSet presAssocID="{6D03B36E-3410-40F9-8E21-A10722E0FE67}" presName="thinLine2b" presStyleLbl="callout" presStyleIdx="0" presStyleCnt="4"/>
      <dgm:spPr/>
    </dgm:pt>
    <dgm:pt modelId="{B93D294E-6973-2848-AA31-2BC3776310EF}" type="pres">
      <dgm:prSet presAssocID="{6D03B36E-3410-40F9-8E21-A10722E0FE67}" presName="vertSpace2b" presStyleCnt="0"/>
      <dgm:spPr/>
    </dgm:pt>
    <dgm:pt modelId="{DFCFD700-BAFD-8041-A210-5D3CC9DFB6B1}" type="pres">
      <dgm:prSet presAssocID="{1B1D0976-E422-433D-986E-0C036068B3CD}" presName="horz2" presStyleCnt="0"/>
      <dgm:spPr/>
    </dgm:pt>
    <dgm:pt modelId="{0378706F-A8F9-4649-8839-24BAB6C7545F}" type="pres">
      <dgm:prSet presAssocID="{1B1D0976-E422-433D-986E-0C036068B3CD}" presName="horzSpace2" presStyleCnt="0"/>
      <dgm:spPr/>
    </dgm:pt>
    <dgm:pt modelId="{B0CFA220-98B5-A847-8F11-9C5A69502122}" type="pres">
      <dgm:prSet presAssocID="{1B1D0976-E422-433D-986E-0C036068B3CD}" presName="tx2" presStyleLbl="revTx" presStyleIdx="2" presStyleCnt="5"/>
      <dgm:spPr/>
    </dgm:pt>
    <dgm:pt modelId="{F0EC1B5F-C1D0-4845-95BE-7A71288AA8A9}" type="pres">
      <dgm:prSet presAssocID="{1B1D0976-E422-433D-986E-0C036068B3CD}" presName="vert2" presStyleCnt="0"/>
      <dgm:spPr/>
    </dgm:pt>
    <dgm:pt modelId="{A30E2F82-D8AE-4645-9C35-D6588305DFB0}" type="pres">
      <dgm:prSet presAssocID="{1B1D0976-E422-433D-986E-0C036068B3CD}" presName="thinLine2b" presStyleLbl="callout" presStyleIdx="1" presStyleCnt="4"/>
      <dgm:spPr/>
    </dgm:pt>
    <dgm:pt modelId="{0C8C5FCD-97D8-E04F-BDE0-662E9784CFCD}" type="pres">
      <dgm:prSet presAssocID="{1B1D0976-E422-433D-986E-0C036068B3CD}" presName="vertSpace2b" presStyleCnt="0"/>
      <dgm:spPr/>
    </dgm:pt>
    <dgm:pt modelId="{63B3A78E-004E-A84D-9DF3-7017587C6AD2}" type="pres">
      <dgm:prSet presAssocID="{6C9CC7DB-C407-4321-86F8-77B6DDBE10EE}" presName="horz2" presStyleCnt="0"/>
      <dgm:spPr/>
    </dgm:pt>
    <dgm:pt modelId="{4DB47CA8-7E4D-5348-B91B-DC75DC3156CE}" type="pres">
      <dgm:prSet presAssocID="{6C9CC7DB-C407-4321-86F8-77B6DDBE10EE}" presName="horzSpace2" presStyleCnt="0"/>
      <dgm:spPr/>
    </dgm:pt>
    <dgm:pt modelId="{03850765-B05E-E142-89D3-FC76F05364C5}" type="pres">
      <dgm:prSet presAssocID="{6C9CC7DB-C407-4321-86F8-77B6DDBE10EE}" presName="tx2" presStyleLbl="revTx" presStyleIdx="3" presStyleCnt="5"/>
      <dgm:spPr/>
    </dgm:pt>
    <dgm:pt modelId="{58D3C9D7-3E40-B747-8AFA-B6F6EBCF7802}" type="pres">
      <dgm:prSet presAssocID="{6C9CC7DB-C407-4321-86F8-77B6DDBE10EE}" presName="vert2" presStyleCnt="0"/>
      <dgm:spPr/>
    </dgm:pt>
    <dgm:pt modelId="{3C07C0AB-4590-9F46-9DB7-50A63A81811E}" type="pres">
      <dgm:prSet presAssocID="{6C9CC7DB-C407-4321-86F8-77B6DDBE10EE}" presName="thinLine2b" presStyleLbl="callout" presStyleIdx="2" presStyleCnt="4"/>
      <dgm:spPr/>
    </dgm:pt>
    <dgm:pt modelId="{43B9BF11-C803-654E-846A-5F8F8A6BEA79}" type="pres">
      <dgm:prSet presAssocID="{6C9CC7DB-C407-4321-86F8-77B6DDBE10EE}" presName="vertSpace2b" presStyleCnt="0"/>
      <dgm:spPr/>
    </dgm:pt>
    <dgm:pt modelId="{37E0243D-9589-B446-832E-CC0757584198}" type="pres">
      <dgm:prSet presAssocID="{12F48369-54C1-4B36-BC94-D4D0B83225C9}" presName="horz2" presStyleCnt="0"/>
      <dgm:spPr/>
    </dgm:pt>
    <dgm:pt modelId="{75BA4AFA-1521-8940-9DCD-8DD1E0277342}" type="pres">
      <dgm:prSet presAssocID="{12F48369-54C1-4B36-BC94-D4D0B83225C9}" presName="horzSpace2" presStyleCnt="0"/>
      <dgm:spPr/>
    </dgm:pt>
    <dgm:pt modelId="{4BD5EE66-D52C-864F-96D4-1B7D0759A81B}" type="pres">
      <dgm:prSet presAssocID="{12F48369-54C1-4B36-BC94-D4D0B83225C9}" presName="tx2" presStyleLbl="revTx" presStyleIdx="4" presStyleCnt="5"/>
      <dgm:spPr/>
    </dgm:pt>
    <dgm:pt modelId="{956B013F-4912-9342-B046-F5FCBF1573EC}" type="pres">
      <dgm:prSet presAssocID="{12F48369-54C1-4B36-BC94-D4D0B83225C9}" presName="vert2" presStyleCnt="0"/>
      <dgm:spPr/>
    </dgm:pt>
    <dgm:pt modelId="{3D3B56B5-C08E-FC4F-A4D0-82998B3D47D7}" type="pres">
      <dgm:prSet presAssocID="{12F48369-54C1-4B36-BC94-D4D0B83225C9}" presName="thinLine2b" presStyleLbl="callout" presStyleIdx="3" presStyleCnt="4"/>
      <dgm:spPr/>
    </dgm:pt>
    <dgm:pt modelId="{6DC70C7A-0BB8-074F-8BAE-9FF426E4A1F1}" type="pres">
      <dgm:prSet presAssocID="{12F48369-54C1-4B36-BC94-D4D0B83225C9}" presName="vertSpace2b" presStyleCnt="0"/>
      <dgm:spPr/>
    </dgm:pt>
  </dgm:ptLst>
  <dgm:cxnLst>
    <dgm:cxn modelId="{9470A303-25D7-41CA-82D6-F8AEC22D1DFF}" srcId="{A330F270-3A6E-4FDD-964F-61B5422E9695}" destId="{6C9CC7DB-C407-4321-86F8-77B6DDBE10EE}" srcOrd="2" destOrd="0" parTransId="{02A8876E-7B6D-4C5A-A157-387016DCBF26}" sibTransId="{C65AEE91-AA3D-45BD-900D-01546A2CF94B}"/>
    <dgm:cxn modelId="{31A6A92C-D28B-5944-A5CE-4E4C12606282}" type="presOf" srcId="{A330F270-3A6E-4FDD-964F-61B5422E9695}" destId="{31B038A7-1499-1B44-B4A3-959757761AE8}" srcOrd="0" destOrd="0" presId="urn:microsoft.com/office/officeart/2008/layout/LinedList"/>
    <dgm:cxn modelId="{FDE7F158-89F8-445B-A6A2-DA291B4C3D7A}" srcId="{A330F270-3A6E-4FDD-964F-61B5422E9695}" destId="{12F48369-54C1-4B36-BC94-D4D0B83225C9}" srcOrd="3" destOrd="0" parTransId="{54E03DB1-462C-487C-9CB7-B6534DF43B6F}" sibTransId="{38EC53C7-102F-4A06-88EA-67288309D4AA}"/>
    <dgm:cxn modelId="{D3A2FB69-9F77-41B5-9B5C-432103D94CB6}" srcId="{B8C78BCE-54CE-4EB9-B7AB-AD9C126EC112}" destId="{A330F270-3A6E-4FDD-964F-61B5422E9695}" srcOrd="0" destOrd="0" parTransId="{E381A091-9FEF-42DB-893D-055F81910F7D}" sibTransId="{0A64940C-179A-49B8-AD3B-854A940BDF38}"/>
    <dgm:cxn modelId="{3AD2AD9A-7DB0-402E-A58D-15CED396AC01}" srcId="{A330F270-3A6E-4FDD-964F-61B5422E9695}" destId="{1B1D0976-E422-433D-986E-0C036068B3CD}" srcOrd="1" destOrd="0" parTransId="{3FE8D5A9-AD23-4730-BB26-0425272D0173}" sibTransId="{9861BF24-C39D-4CED-B590-0E87C2D9826C}"/>
    <dgm:cxn modelId="{33E6F99B-17A4-984E-B64A-901979E15944}" type="presOf" srcId="{6D03B36E-3410-40F9-8E21-A10722E0FE67}" destId="{4F175911-9DD9-D544-B3F7-329B4D8D8CEB}" srcOrd="0" destOrd="0" presId="urn:microsoft.com/office/officeart/2008/layout/LinedList"/>
    <dgm:cxn modelId="{EC75C7B7-5AEF-0B4D-910A-43C537DCC2CD}" type="presOf" srcId="{B8C78BCE-54CE-4EB9-B7AB-AD9C126EC112}" destId="{C7FDCF96-314B-A443-843E-2849BE38E520}" srcOrd="0" destOrd="0" presId="urn:microsoft.com/office/officeart/2008/layout/LinedList"/>
    <dgm:cxn modelId="{7BB91BBB-8010-AF47-A67B-6393765C03E9}" type="presOf" srcId="{1B1D0976-E422-433D-986E-0C036068B3CD}" destId="{B0CFA220-98B5-A847-8F11-9C5A69502122}" srcOrd="0" destOrd="0" presId="urn:microsoft.com/office/officeart/2008/layout/LinedList"/>
    <dgm:cxn modelId="{FFE081E4-AADC-3E4A-ADA1-6BC12FA745B5}" type="presOf" srcId="{6C9CC7DB-C407-4321-86F8-77B6DDBE10EE}" destId="{03850765-B05E-E142-89D3-FC76F05364C5}" srcOrd="0" destOrd="0" presId="urn:microsoft.com/office/officeart/2008/layout/LinedList"/>
    <dgm:cxn modelId="{F724B8F0-37FB-4632-8340-DD5CD58D1FD8}" srcId="{A330F270-3A6E-4FDD-964F-61B5422E9695}" destId="{6D03B36E-3410-40F9-8E21-A10722E0FE67}" srcOrd="0" destOrd="0" parTransId="{BF048E1D-435A-4E33-8822-A5DF1302A508}" sibTransId="{0585B586-CB47-44E1-A3C8-A6E606023D79}"/>
    <dgm:cxn modelId="{975F48F1-7B60-F247-A4AE-D9D3DC063ED3}" type="presOf" srcId="{12F48369-54C1-4B36-BC94-D4D0B83225C9}" destId="{4BD5EE66-D52C-864F-96D4-1B7D0759A81B}" srcOrd="0" destOrd="0" presId="urn:microsoft.com/office/officeart/2008/layout/LinedList"/>
    <dgm:cxn modelId="{22D94986-754C-514B-A569-A9187E1E9B5B}" type="presParOf" srcId="{C7FDCF96-314B-A443-843E-2849BE38E520}" destId="{3FA672CF-9A11-D340-91DB-E4D0F57BE10E}" srcOrd="0" destOrd="0" presId="urn:microsoft.com/office/officeart/2008/layout/LinedList"/>
    <dgm:cxn modelId="{AD6ED458-AD7E-534B-AC2A-F6ED6EA52AE4}" type="presParOf" srcId="{C7FDCF96-314B-A443-843E-2849BE38E520}" destId="{C9C2F861-1DC5-C643-9C54-F90D9627D7A8}" srcOrd="1" destOrd="0" presId="urn:microsoft.com/office/officeart/2008/layout/LinedList"/>
    <dgm:cxn modelId="{AB098FDC-BBD1-784B-ABE3-67C26E1C48CC}" type="presParOf" srcId="{C9C2F861-1DC5-C643-9C54-F90D9627D7A8}" destId="{31B038A7-1499-1B44-B4A3-959757761AE8}" srcOrd="0" destOrd="0" presId="urn:microsoft.com/office/officeart/2008/layout/LinedList"/>
    <dgm:cxn modelId="{9384D1A4-3368-FF49-9FD7-40B938607093}" type="presParOf" srcId="{C9C2F861-1DC5-C643-9C54-F90D9627D7A8}" destId="{180127FF-C563-2E4C-A93B-D08E20807790}" srcOrd="1" destOrd="0" presId="urn:microsoft.com/office/officeart/2008/layout/LinedList"/>
    <dgm:cxn modelId="{F48E7362-3138-3E47-BD0B-7EDA2B5A2E31}" type="presParOf" srcId="{180127FF-C563-2E4C-A93B-D08E20807790}" destId="{5B417B4F-AB21-8F45-8236-12E0AC14CFCE}" srcOrd="0" destOrd="0" presId="urn:microsoft.com/office/officeart/2008/layout/LinedList"/>
    <dgm:cxn modelId="{3701DDC7-36D7-5E4F-A7D3-C3EF08C0B17E}" type="presParOf" srcId="{180127FF-C563-2E4C-A93B-D08E20807790}" destId="{FB40196B-B9C3-094F-A06B-ACD49CF40434}" srcOrd="1" destOrd="0" presId="urn:microsoft.com/office/officeart/2008/layout/LinedList"/>
    <dgm:cxn modelId="{0F7AACBF-EE6B-AE4D-84DF-A06DAE2097E9}" type="presParOf" srcId="{FB40196B-B9C3-094F-A06B-ACD49CF40434}" destId="{F937BF74-25D9-DF4A-8A1E-E780580FF404}" srcOrd="0" destOrd="0" presId="urn:microsoft.com/office/officeart/2008/layout/LinedList"/>
    <dgm:cxn modelId="{93B42A24-3D5B-724B-8FB4-D548247EE342}" type="presParOf" srcId="{FB40196B-B9C3-094F-A06B-ACD49CF40434}" destId="{4F175911-9DD9-D544-B3F7-329B4D8D8CEB}" srcOrd="1" destOrd="0" presId="urn:microsoft.com/office/officeart/2008/layout/LinedList"/>
    <dgm:cxn modelId="{785E7BC6-749F-2B4A-A42B-9D1930207348}" type="presParOf" srcId="{FB40196B-B9C3-094F-A06B-ACD49CF40434}" destId="{FBDABC0F-0B88-214E-82C2-E20406A43B6E}" srcOrd="2" destOrd="0" presId="urn:microsoft.com/office/officeart/2008/layout/LinedList"/>
    <dgm:cxn modelId="{357C4D2B-949B-4E4B-95E6-5BD52FC453DD}" type="presParOf" srcId="{180127FF-C563-2E4C-A93B-D08E20807790}" destId="{3D56BE23-C43B-B842-A32F-4E3F09CF89AC}" srcOrd="2" destOrd="0" presId="urn:microsoft.com/office/officeart/2008/layout/LinedList"/>
    <dgm:cxn modelId="{E1C4BB86-8758-3E47-AB31-692AA3C60C55}" type="presParOf" srcId="{180127FF-C563-2E4C-A93B-D08E20807790}" destId="{B93D294E-6973-2848-AA31-2BC3776310EF}" srcOrd="3" destOrd="0" presId="urn:microsoft.com/office/officeart/2008/layout/LinedList"/>
    <dgm:cxn modelId="{9A4F7682-0844-8C42-AF5C-1C01786CBF7A}" type="presParOf" srcId="{180127FF-C563-2E4C-A93B-D08E20807790}" destId="{DFCFD700-BAFD-8041-A210-5D3CC9DFB6B1}" srcOrd="4" destOrd="0" presId="urn:microsoft.com/office/officeart/2008/layout/LinedList"/>
    <dgm:cxn modelId="{CBC9A99C-E5BD-9147-9430-0AEBBCE4DFE5}" type="presParOf" srcId="{DFCFD700-BAFD-8041-A210-5D3CC9DFB6B1}" destId="{0378706F-A8F9-4649-8839-24BAB6C7545F}" srcOrd="0" destOrd="0" presId="urn:microsoft.com/office/officeart/2008/layout/LinedList"/>
    <dgm:cxn modelId="{34BEF0BC-7CA7-1F46-8191-38E2B17ABFBE}" type="presParOf" srcId="{DFCFD700-BAFD-8041-A210-5D3CC9DFB6B1}" destId="{B0CFA220-98B5-A847-8F11-9C5A69502122}" srcOrd="1" destOrd="0" presId="urn:microsoft.com/office/officeart/2008/layout/LinedList"/>
    <dgm:cxn modelId="{8DE061FC-D086-5140-B718-DF833B1ACE7D}" type="presParOf" srcId="{DFCFD700-BAFD-8041-A210-5D3CC9DFB6B1}" destId="{F0EC1B5F-C1D0-4845-95BE-7A71288AA8A9}" srcOrd="2" destOrd="0" presId="urn:microsoft.com/office/officeart/2008/layout/LinedList"/>
    <dgm:cxn modelId="{14021913-610D-F54B-9838-63D5444E618E}" type="presParOf" srcId="{180127FF-C563-2E4C-A93B-D08E20807790}" destId="{A30E2F82-D8AE-4645-9C35-D6588305DFB0}" srcOrd="5" destOrd="0" presId="urn:microsoft.com/office/officeart/2008/layout/LinedList"/>
    <dgm:cxn modelId="{3A11A671-0F0B-3144-A4B7-37421E80BCF0}" type="presParOf" srcId="{180127FF-C563-2E4C-A93B-D08E20807790}" destId="{0C8C5FCD-97D8-E04F-BDE0-662E9784CFCD}" srcOrd="6" destOrd="0" presId="urn:microsoft.com/office/officeart/2008/layout/LinedList"/>
    <dgm:cxn modelId="{AB145D25-D2E0-0341-B8F0-71BBE0480359}" type="presParOf" srcId="{180127FF-C563-2E4C-A93B-D08E20807790}" destId="{63B3A78E-004E-A84D-9DF3-7017587C6AD2}" srcOrd="7" destOrd="0" presId="urn:microsoft.com/office/officeart/2008/layout/LinedList"/>
    <dgm:cxn modelId="{0629D40D-37AE-864E-BE1D-F89C6644A97A}" type="presParOf" srcId="{63B3A78E-004E-A84D-9DF3-7017587C6AD2}" destId="{4DB47CA8-7E4D-5348-B91B-DC75DC3156CE}" srcOrd="0" destOrd="0" presId="urn:microsoft.com/office/officeart/2008/layout/LinedList"/>
    <dgm:cxn modelId="{BAE83D01-30AD-A24C-B90D-FBE1CFECF235}" type="presParOf" srcId="{63B3A78E-004E-A84D-9DF3-7017587C6AD2}" destId="{03850765-B05E-E142-89D3-FC76F05364C5}" srcOrd="1" destOrd="0" presId="urn:microsoft.com/office/officeart/2008/layout/LinedList"/>
    <dgm:cxn modelId="{B5CE6DE6-4E56-2E42-85AB-92C5D45BEA50}" type="presParOf" srcId="{63B3A78E-004E-A84D-9DF3-7017587C6AD2}" destId="{58D3C9D7-3E40-B747-8AFA-B6F6EBCF7802}" srcOrd="2" destOrd="0" presId="urn:microsoft.com/office/officeart/2008/layout/LinedList"/>
    <dgm:cxn modelId="{E3FFE297-11AF-8949-8F1D-368FEDF7CC2A}" type="presParOf" srcId="{180127FF-C563-2E4C-A93B-D08E20807790}" destId="{3C07C0AB-4590-9F46-9DB7-50A63A81811E}" srcOrd="8" destOrd="0" presId="urn:microsoft.com/office/officeart/2008/layout/LinedList"/>
    <dgm:cxn modelId="{B107BDFD-E574-2A46-A3EE-32D8F399A89E}" type="presParOf" srcId="{180127FF-C563-2E4C-A93B-D08E20807790}" destId="{43B9BF11-C803-654E-846A-5F8F8A6BEA79}" srcOrd="9" destOrd="0" presId="urn:microsoft.com/office/officeart/2008/layout/LinedList"/>
    <dgm:cxn modelId="{B6458439-2382-EE49-98AA-CF8EC30CFDAA}" type="presParOf" srcId="{180127FF-C563-2E4C-A93B-D08E20807790}" destId="{37E0243D-9589-B446-832E-CC0757584198}" srcOrd="10" destOrd="0" presId="urn:microsoft.com/office/officeart/2008/layout/LinedList"/>
    <dgm:cxn modelId="{804B91BE-107C-2341-8DEE-5A7A0E248869}" type="presParOf" srcId="{37E0243D-9589-B446-832E-CC0757584198}" destId="{75BA4AFA-1521-8940-9DCD-8DD1E0277342}" srcOrd="0" destOrd="0" presId="urn:microsoft.com/office/officeart/2008/layout/LinedList"/>
    <dgm:cxn modelId="{379AE389-302F-CE4A-B549-281252474F5E}" type="presParOf" srcId="{37E0243D-9589-B446-832E-CC0757584198}" destId="{4BD5EE66-D52C-864F-96D4-1B7D0759A81B}" srcOrd="1" destOrd="0" presId="urn:microsoft.com/office/officeart/2008/layout/LinedList"/>
    <dgm:cxn modelId="{D1C60BB5-EDE3-7B4D-A1FA-0FEEFD1F74A7}" type="presParOf" srcId="{37E0243D-9589-B446-832E-CC0757584198}" destId="{956B013F-4912-9342-B046-F5FCBF1573EC}" srcOrd="2" destOrd="0" presId="urn:microsoft.com/office/officeart/2008/layout/LinedList"/>
    <dgm:cxn modelId="{16EF0535-F7C0-FE49-A87F-08CB30648D57}" type="presParOf" srcId="{180127FF-C563-2E4C-A93B-D08E20807790}" destId="{3D3B56B5-C08E-FC4F-A4D0-82998B3D47D7}" srcOrd="11" destOrd="0" presId="urn:microsoft.com/office/officeart/2008/layout/LinedList"/>
    <dgm:cxn modelId="{3692E7D9-05E3-734F-8258-CAF64E530385}" type="presParOf" srcId="{180127FF-C563-2E4C-A93B-D08E20807790}" destId="{6DC70C7A-0BB8-074F-8BAE-9FF426E4A1F1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10134B-DAF6-4E24-9203-9D1779582F78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87FD0F6-06DB-483A-86F8-22B3F420076B}">
      <dgm:prSet/>
      <dgm:spPr/>
      <dgm:t>
        <a:bodyPr/>
        <a:lstStyle/>
        <a:p>
          <a:r>
            <a:rPr lang="tr-TR" b="1"/>
            <a:t>Clinical Implications</a:t>
          </a:r>
          <a:endParaRPr lang="en-US"/>
        </a:p>
      </dgm:t>
    </dgm:pt>
    <dgm:pt modelId="{AF5CBAA4-76CD-4810-A1A8-09A1667285CD}" type="parTrans" cxnId="{57785731-0D98-43DC-98DE-2AD5ADF84F9D}">
      <dgm:prSet/>
      <dgm:spPr/>
      <dgm:t>
        <a:bodyPr/>
        <a:lstStyle/>
        <a:p>
          <a:endParaRPr lang="en-US"/>
        </a:p>
      </dgm:t>
    </dgm:pt>
    <dgm:pt modelId="{4C69C528-5B96-416A-907E-4820067479FE}" type="sibTrans" cxnId="{57785731-0D98-43DC-98DE-2AD5ADF84F9D}">
      <dgm:prSet/>
      <dgm:spPr/>
      <dgm:t>
        <a:bodyPr/>
        <a:lstStyle/>
        <a:p>
          <a:endParaRPr lang="en-US"/>
        </a:p>
      </dgm:t>
    </dgm:pt>
    <dgm:pt modelId="{80955342-42CF-47B7-888E-3574D8F5772E}">
      <dgm:prSet/>
      <dgm:spPr/>
      <dgm:t>
        <a:bodyPr/>
        <a:lstStyle/>
        <a:p>
          <a:r>
            <a:rPr lang="tr-TR" b="1"/>
            <a:t>Decreased Hb and Hct:</a:t>
          </a:r>
          <a:r>
            <a:rPr lang="tr-TR"/>
            <a:t> Core parameters for anemia diagnosis.</a:t>
          </a:r>
          <a:endParaRPr lang="en-US"/>
        </a:p>
      </dgm:t>
    </dgm:pt>
    <dgm:pt modelId="{2BD7291E-0A14-4B01-9FD4-E2D144EC2F98}" type="parTrans" cxnId="{C2EC061B-D396-491D-A35F-F9688C5B25CD}">
      <dgm:prSet/>
      <dgm:spPr/>
      <dgm:t>
        <a:bodyPr/>
        <a:lstStyle/>
        <a:p>
          <a:endParaRPr lang="en-US"/>
        </a:p>
      </dgm:t>
    </dgm:pt>
    <dgm:pt modelId="{65744B3B-997B-47FC-B767-063DA43E6069}" type="sibTrans" cxnId="{C2EC061B-D396-491D-A35F-F9688C5B25CD}">
      <dgm:prSet/>
      <dgm:spPr/>
      <dgm:t>
        <a:bodyPr/>
        <a:lstStyle/>
        <a:p>
          <a:endParaRPr lang="en-US"/>
        </a:p>
      </dgm:t>
    </dgm:pt>
    <dgm:pt modelId="{63BA3A35-76DB-4A92-BD42-9003154EE5EF}">
      <dgm:prSet/>
      <dgm:spPr/>
      <dgm:t>
        <a:bodyPr/>
        <a:lstStyle/>
        <a:p>
          <a:r>
            <a:rPr lang="tr-TR" b="1"/>
            <a:t>MCV:</a:t>
          </a:r>
          <a:r>
            <a:rPr lang="tr-TR"/>
            <a:t> Used to classify anemia (microcytic, macrocytic, normocytic).</a:t>
          </a:r>
          <a:endParaRPr lang="en-US"/>
        </a:p>
      </dgm:t>
    </dgm:pt>
    <dgm:pt modelId="{6379751D-D705-4272-8BC4-7F204B8CD9BF}" type="parTrans" cxnId="{5D24EDBB-A7CE-4E32-BEB8-A02647676415}">
      <dgm:prSet/>
      <dgm:spPr/>
      <dgm:t>
        <a:bodyPr/>
        <a:lstStyle/>
        <a:p>
          <a:endParaRPr lang="en-US"/>
        </a:p>
      </dgm:t>
    </dgm:pt>
    <dgm:pt modelId="{5C3CE8D0-28C4-4155-BC18-487EEC5DF46B}" type="sibTrans" cxnId="{5D24EDBB-A7CE-4E32-BEB8-A02647676415}">
      <dgm:prSet/>
      <dgm:spPr/>
      <dgm:t>
        <a:bodyPr/>
        <a:lstStyle/>
        <a:p>
          <a:endParaRPr lang="en-US"/>
        </a:p>
      </dgm:t>
    </dgm:pt>
    <dgm:pt modelId="{26FAA681-E23C-4E62-A484-FEF3AA499BEA}">
      <dgm:prSet/>
      <dgm:spPr/>
      <dgm:t>
        <a:bodyPr/>
        <a:lstStyle/>
        <a:p>
          <a:r>
            <a:rPr lang="tr-TR" b="1"/>
            <a:t>RDW:</a:t>
          </a:r>
          <a:r>
            <a:rPr lang="tr-TR"/>
            <a:t> Useful in combination with MCV for differentiating types of anemia (iron deficiency vs. thalassemia).</a:t>
          </a:r>
          <a:endParaRPr lang="en-US"/>
        </a:p>
      </dgm:t>
    </dgm:pt>
    <dgm:pt modelId="{88C5D764-16FA-4C30-905D-0F57D6382802}" type="parTrans" cxnId="{CA679020-6F60-496B-AC09-1A6E69B895BF}">
      <dgm:prSet/>
      <dgm:spPr/>
      <dgm:t>
        <a:bodyPr/>
        <a:lstStyle/>
        <a:p>
          <a:endParaRPr lang="en-US"/>
        </a:p>
      </dgm:t>
    </dgm:pt>
    <dgm:pt modelId="{966B39AD-AFEB-474F-9517-25C1464441F4}" type="sibTrans" cxnId="{CA679020-6F60-496B-AC09-1A6E69B895BF}">
      <dgm:prSet/>
      <dgm:spPr/>
      <dgm:t>
        <a:bodyPr/>
        <a:lstStyle/>
        <a:p>
          <a:endParaRPr lang="en-US"/>
        </a:p>
      </dgm:t>
    </dgm:pt>
    <dgm:pt modelId="{E15DEDD5-D818-48B3-ADDA-46FAF58DCC6D}">
      <dgm:prSet/>
      <dgm:spPr/>
      <dgm:t>
        <a:bodyPr/>
        <a:lstStyle/>
        <a:p>
          <a:r>
            <a:rPr lang="tr-TR" b="1"/>
            <a:t>WBC and PLT:</a:t>
          </a:r>
          <a:r>
            <a:rPr lang="tr-TR"/>
            <a:t> Evaluated for infection, malignancy, or bone marrow disorders.</a:t>
          </a:r>
          <a:endParaRPr lang="en-US"/>
        </a:p>
      </dgm:t>
    </dgm:pt>
    <dgm:pt modelId="{A0E459BF-ABA3-4339-92E4-962720BCE088}" type="parTrans" cxnId="{D98E0FFC-FD86-4B77-BCCD-02F5C5E48731}">
      <dgm:prSet/>
      <dgm:spPr/>
      <dgm:t>
        <a:bodyPr/>
        <a:lstStyle/>
        <a:p>
          <a:endParaRPr lang="en-US"/>
        </a:p>
      </dgm:t>
    </dgm:pt>
    <dgm:pt modelId="{0599C0A6-24A8-4892-AF9C-8421B92F49BF}" type="sibTrans" cxnId="{D98E0FFC-FD86-4B77-BCCD-02F5C5E48731}">
      <dgm:prSet/>
      <dgm:spPr/>
      <dgm:t>
        <a:bodyPr/>
        <a:lstStyle/>
        <a:p>
          <a:endParaRPr lang="en-US"/>
        </a:p>
      </dgm:t>
    </dgm:pt>
    <dgm:pt modelId="{E0708EA9-986D-574F-8A51-31C81E694775}" type="pres">
      <dgm:prSet presAssocID="{0110134B-DAF6-4E24-9203-9D1779582F7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5C814D3-3F6E-A14D-BEA0-8216A1030EE1}" type="pres">
      <dgm:prSet presAssocID="{387FD0F6-06DB-483A-86F8-22B3F420076B}" presName="hierRoot1" presStyleCnt="0">
        <dgm:presLayoutVars>
          <dgm:hierBranch val="init"/>
        </dgm:presLayoutVars>
      </dgm:prSet>
      <dgm:spPr/>
    </dgm:pt>
    <dgm:pt modelId="{66AD129B-CC15-0340-B71C-8E570426AD93}" type="pres">
      <dgm:prSet presAssocID="{387FD0F6-06DB-483A-86F8-22B3F420076B}" presName="rootComposite1" presStyleCnt="0"/>
      <dgm:spPr/>
    </dgm:pt>
    <dgm:pt modelId="{0F5AA372-0390-F24D-ADCA-B5D46FEE3206}" type="pres">
      <dgm:prSet presAssocID="{387FD0F6-06DB-483A-86F8-22B3F420076B}" presName="rootText1" presStyleLbl="node0" presStyleIdx="0" presStyleCnt="1">
        <dgm:presLayoutVars>
          <dgm:chPref val="3"/>
        </dgm:presLayoutVars>
      </dgm:prSet>
      <dgm:spPr/>
    </dgm:pt>
    <dgm:pt modelId="{1EFC1C46-F851-D642-B244-0E0B12F16D4B}" type="pres">
      <dgm:prSet presAssocID="{387FD0F6-06DB-483A-86F8-22B3F420076B}" presName="rootConnector1" presStyleLbl="node1" presStyleIdx="0" presStyleCnt="0"/>
      <dgm:spPr/>
    </dgm:pt>
    <dgm:pt modelId="{4CB40E37-34F1-6441-8627-FE93E842E650}" type="pres">
      <dgm:prSet presAssocID="{387FD0F6-06DB-483A-86F8-22B3F420076B}" presName="hierChild2" presStyleCnt="0"/>
      <dgm:spPr/>
    </dgm:pt>
    <dgm:pt modelId="{48276135-D807-C147-9CA0-CDFF44D99904}" type="pres">
      <dgm:prSet presAssocID="{2BD7291E-0A14-4B01-9FD4-E2D144EC2F98}" presName="Name64" presStyleLbl="parChTrans1D2" presStyleIdx="0" presStyleCnt="4"/>
      <dgm:spPr/>
    </dgm:pt>
    <dgm:pt modelId="{B3D45CB7-13EE-1C47-BAEF-62B384477D31}" type="pres">
      <dgm:prSet presAssocID="{80955342-42CF-47B7-888E-3574D8F5772E}" presName="hierRoot2" presStyleCnt="0">
        <dgm:presLayoutVars>
          <dgm:hierBranch val="init"/>
        </dgm:presLayoutVars>
      </dgm:prSet>
      <dgm:spPr/>
    </dgm:pt>
    <dgm:pt modelId="{58CF5DA0-0E44-9842-8A3E-436D9E3D7FCB}" type="pres">
      <dgm:prSet presAssocID="{80955342-42CF-47B7-888E-3574D8F5772E}" presName="rootComposite" presStyleCnt="0"/>
      <dgm:spPr/>
    </dgm:pt>
    <dgm:pt modelId="{3E32C43E-259C-824C-BA57-1A14B7E21024}" type="pres">
      <dgm:prSet presAssocID="{80955342-42CF-47B7-888E-3574D8F5772E}" presName="rootText" presStyleLbl="node2" presStyleIdx="0" presStyleCnt="4">
        <dgm:presLayoutVars>
          <dgm:chPref val="3"/>
        </dgm:presLayoutVars>
      </dgm:prSet>
      <dgm:spPr/>
    </dgm:pt>
    <dgm:pt modelId="{3993C999-86B8-6D47-9E56-77866694C572}" type="pres">
      <dgm:prSet presAssocID="{80955342-42CF-47B7-888E-3574D8F5772E}" presName="rootConnector" presStyleLbl="node2" presStyleIdx="0" presStyleCnt="4"/>
      <dgm:spPr/>
    </dgm:pt>
    <dgm:pt modelId="{F5CDBC33-473F-C74A-AA26-7A9BFC3FC453}" type="pres">
      <dgm:prSet presAssocID="{80955342-42CF-47B7-888E-3574D8F5772E}" presName="hierChild4" presStyleCnt="0"/>
      <dgm:spPr/>
    </dgm:pt>
    <dgm:pt modelId="{BE200C16-6F32-084F-8C55-0120506D2996}" type="pres">
      <dgm:prSet presAssocID="{80955342-42CF-47B7-888E-3574D8F5772E}" presName="hierChild5" presStyleCnt="0"/>
      <dgm:spPr/>
    </dgm:pt>
    <dgm:pt modelId="{CCD8A2F0-62CE-8D4A-90BB-3AA6464BC046}" type="pres">
      <dgm:prSet presAssocID="{6379751D-D705-4272-8BC4-7F204B8CD9BF}" presName="Name64" presStyleLbl="parChTrans1D2" presStyleIdx="1" presStyleCnt="4"/>
      <dgm:spPr/>
    </dgm:pt>
    <dgm:pt modelId="{0DF982BB-F333-DB4D-B5B2-C76F2E87EBE5}" type="pres">
      <dgm:prSet presAssocID="{63BA3A35-76DB-4A92-BD42-9003154EE5EF}" presName="hierRoot2" presStyleCnt="0">
        <dgm:presLayoutVars>
          <dgm:hierBranch val="init"/>
        </dgm:presLayoutVars>
      </dgm:prSet>
      <dgm:spPr/>
    </dgm:pt>
    <dgm:pt modelId="{A4348E6E-45B2-FE41-9716-5FC3323FEBA9}" type="pres">
      <dgm:prSet presAssocID="{63BA3A35-76DB-4A92-BD42-9003154EE5EF}" presName="rootComposite" presStyleCnt="0"/>
      <dgm:spPr/>
    </dgm:pt>
    <dgm:pt modelId="{E221B2F5-3AEA-164A-94EC-5F930D86597B}" type="pres">
      <dgm:prSet presAssocID="{63BA3A35-76DB-4A92-BD42-9003154EE5EF}" presName="rootText" presStyleLbl="node2" presStyleIdx="1" presStyleCnt="4">
        <dgm:presLayoutVars>
          <dgm:chPref val="3"/>
        </dgm:presLayoutVars>
      </dgm:prSet>
      <dgm:spPr/>
    </dgm:pt>
    <dgm:pt modelId="{F8891B9A-EECB-9B42-825E-24F2078B24CD}" type="pres">
      <dgm:prSet presAssocID="{63BA3A35-76DB-4A92-BD42-9003154EE5EF}" presName="rootConnector" presStyleLbl="node2" presStyleIdx="1" presStyleCnt="4"/>
      <dgm:spPr/>
    </dgm:pt>
    <dgm:pt modelId="{815B8058-FC4B-3E4B-BEC5-9B9B58C00FC8}" type="pres">
      <dgm:prSet presAssocID="{63BA3A35-76DB-4A92-BD42-9003154EE5EF}" presName="hierChild4" presStyleCnt="0"/>
      <dgm:spPr/>
    </dgm:pt>
    <dgm:pt modelId="{BE369CF8-E979-5443-96A5-5C3F2228CF42}" type="pres">
      <dgm:prSet presAssocID="{63BA3A35-76DB-4A92-BD42-9003154EE5EF}" presName="hierChild5" presStyleCnt="0"/>
      <dgm:spPr/>
    </dgm:pt>
    <dgm:pt modelId="{47572768-0D61-FA4F-BD7A-8A14F5C7A78E}" type="pres">
      <dgm:prSet presAssocID="{88C5D764-16FA-4C30-905D-0F57D6382802}" presName="Name64" presStyleLbl="parChTrans1D2" presStyleIdx="2" presStyleCnt="4"/>
      <dgm:spPr/>
    </dgm:pt>
    <dgm:pt modelId="{3734A9F0-7EF3-1441-A9C1-F3820A2E37C8}" type="pres">
      <dgm:prSet presAssocID="{26FAA681-E23C-4E62-A484-FEF3AA499BEA}" presName="hierRoot2" presStyleCnt="0">
        <dgm:presLayoutVars>
          <dgm:hierBranch val="init"/>
        </dgm:presLayoutVars>
      </dgm:prSet>
      <dgm:spPr/>
    </dgm:pt>
    <dgm:pt modelId="{E95C1DA8-6B10-B942-ABB7-E28041D3FC62}" type="pres">
      <dgm:prSet presAssocID="{26FAA681-E23C-4E62-A484-FEF3AA499BEA}" presName="rootComposite" presStyleCnt="0"/>
      <dgm:spPr/>
    </dgm:pt>
    <dgm:pt modelId="{CA39B698-CFEA-C248-B267-86A5162F4D7F}" type="pres">
      <dgm:prSet presAssocID="{26FAA681-E23C-4E62-A484-FEF3AA499BEA}" presName="rootText" presStyleLbl="node2" presStyleIdx="2" presStyleCnt="4">
        <dgm:presLayoutVars>
          <dgm:chPref val="3"/>
        </dgm:presLayoutVars>
      </dgm:prSet>
      <dgm:spPr/>
    </dgm:pt>
    <dgm:pt modelId="{D9C8C8B6-2E6E-4349-855B-B2B221B4982F}" type="pres">
      <dgm:prSet presAssocID="{26FAA681-E23C-4E62-A484-FEF3AA499BEA}" presName="rootConnector" presStyleLbl="node2" presStyleIdx="2" presStyleCnt="4"/>
      <dgm:spPr/>
    </dgm:pt>
    <dgm:pt modelId="{48BDDB2F-D1B4-0F4B-A7CB-F645EC2E32B4}" type="pres">
      <dgm:prSet presAssocID="{26FAA681-E23C-4E62-A484-FEF3AA499BEA}" presName="hierChild4" presStyleCnt="0"/>
      <dgm:spPr/>
    </dgm:pt>
    <dgm:pt modelId="{63DED4A5-3314-284B-BB7C-6D9A46D9BF1C}" type="pres">
      <dgm:prSet presAssocID="{26FAA681-E23C-4E62-A484-FEF3AA499BEA}" presName="hierChild5" presStyleCnt="0"/>
      <dgm:spPr/>
    </dgm:pt>
    <dgm:pt modelId="{AE913A40-48E2-C044-A4C2-6AC2F932017D}" type="pres">
      <dgm:prSet presAssocID="{A0E459BF-ABA3-4339-92E4-962720BCE088}" presName="Name64" presStyleLbl="parChTrans1D2" presStyleIdx="3" presStyleCnt="4"/>
      <dgm:spPr/>
    </dgm:pt>
    <dgm:pt modelId="{0B99ACF5-1663-364A-AA1A-40797DFC690E}" type="pres">
      <dgm:prSet presAssocID="{E15DEDD5-D818-48B3-ADDA-46FAF58DCC6D}" presName="hierRoot2" presStyleCnt="0">
        <dgm:presLayoutVars>
          <dgm:hierBranch val="init"/>
        </dgm:presLayoutVars>
      </dgm:prSet>
      <dgm:spPr/>
    </dgm:pt>
    <dgm:pt modelId="{9F57D690-EDED-2347-8FFF-2317A1929D51}" type="pres">
      <dgm:prSet presAssocID="{E15DEDD5-D818-48B3-ADDA-46FAF58DCC6D}" presName="rootComposite" presStyleCnt="0"/>
      <dgm:spPr/>
    </dgm:pt>
    <dgm:pt modelId="{6B3C7B9C-5552-B448-9844-B6A147DF3776}" type="pres">
      <dgm:prSet presAssocID="{E15DEDD5-D818-48B3-ADDA-46FAF58DCC6D}" presName="rootText" presStyleLbl="node2" presStyleIdx="3" presStyleCnt="4">
        <dgm:presLayoutVars>
          <dgm:chPref val="3"/>
        </dgm:presLayoutVars>
      </dgm:prSet>
      <dgm:spPr/>
    </dgm:pt>
    <dgm:pt modelId="{F66D9502-27E6-0D4E-8AA4-029261C9C74C}" type="pres">
      <dgm:prSet presAssocID="{E15DEDD5-D818-48B3-ADDA-46FAF58DCC6D}" presName="rootConnector" presStyleLbl="node2" presStyleIdx="3" presStyleCnt="4"/>
      <dgm:spPr/>
    </dgm:pt>
    <dgm:pt modelId="{E1EDB45E-BDAE-AD4D-9E7B-17A6B3287E48}" type="pres">
      <dgm:prSet presAssocID="{E15DEDD5-D818-48B3-ADDA-46FAF58DCC6D}" presName="hierChild4" presStyleCnt="0"/>
      <dgm:spPr/>
    </dgm:pt>
    <dgm:pt modelId="{49710C7E-A945-B94C-AB4D-709A0763D7F8}" type="pres">
      <dgm:prSet presAssocID="{E15DEDD5-D818-48B3-ADDA-46FAF58DCC6D}" presName="hierChild5" presStyleCnt="0"/>
      <dgm:spPr/>
    </dgm:pt>
    <dgm:pt modelId="{61FCB2C2-4108-F64E-855A-D2EF6FCEBD2D}" type="pres">
      <dgm:prSet presAssocID="{387FD0F6-06DB-483A-86F8-22B3F420076B}" presName="hierChild3" presStyleCnt="0"/>
      <dgm:spPr/>
    </dgm:pt>
  </dgm:ptLst>
  <dgm:cxnLst>
    <dgm:cxn modelId="{1F421E0F-C1B5-0245-8AAF-A26EBB6D136A}" type="presOf" srcId="{26FAA681-E23C-4E62-A484-FEF3AA499BEA}" destId="{CA39B698-CFEA-C248-B267-86A5162F4D7F}" srcOrd="0" destOrd="0" presId="urn:microsoft.com/office/officeart/2009/3/layout/HorizontalOrganizationChart"/>
    <dgm:cxn modelId="{11FC8D0F-7EF6-4344-AFBC-79D12E5B29A3}" type="presOf" srcId="{E15DEDD5-D818-48B3-ADDA-46FAF58DCC6D}" destId="{6B3C7B9C-5552-B448-9844-B6A147DF3776}" srcOrd="0" destOrd="0" presId="urn:microsoft.com/office/officeart/2009/3/layout/HorizontalOrganizationChart"/>
    <dgm:cxn modelId="{C2EC061B-D396-491D-A35F-F9688C5B25CD}" srcId="{387FD0F6-06DB-483A-86F8-22B3F420076B}" destId="{80955342-42CF-47B7-888E-3574D8F5772E}" srcOrd="0" destOrd="0" parTransId="{2BD7291E-0A14-4B01-9FD4-E2D144EC2F98}" sibTransId="{65744B3B-997B-47FC-B767-063DA43E6069}"/>
    <dgm:cxn modelId="{CA679020-6F60-496B-AC09-1A6E69B895BF}" srcId="{387FD0F6-06DB-483A-86F8-22B3F420076B}" destId="{26FAA681-E23C-4E62-A484-FEF3AA499BEA}" srcOrd="2" destOrd="0" parTransId="{88C5D764-16FA-4C30-905D-0F57D6382802}" sibTransId="{966B39AD-AFEB-474F-9517-25C1464441F4}"/>
    <dgm:cxn modelId="{57785731-0D98-43DC-98DE-2AD5ADF84F9D}" srcId="{0110134B-DAF6-4E24-9203-9D1779582F78}" destId="{387FD0F6-06DB-483A-86F8-22B3F420076B}" srcOrd="0" destOrd="0" parTransId="{AF5CBAA4-76CD-4810-A1A8-09A1667285CD}" sibTransId="{4C69C528-5B96-416A-907E-4820067479FE}"/>
    <dgm:cxn modelId="{27FF2B37-D0F0-9440-AA29-C0B3FE205957}" type="presOf" srcId="{80955342-42CF-47B7-888E-3574D8F5772E}" destId="{3993C999-86B8-6D47-9E56-77866694C572}" srcOrd="1" destOrd="0" presId="urn:microsoft.com/office/officeart/2009/3/layout/HorizontalOrganizationChart"/>
    <dgm:cxn modelId="{92C9063A-02D9-7A4E-BF46-7BFA3F612D0E}" type="presOf" srcId="{387FD0F6-06DB-483A-86F8-22B3F420076B}" destId="{0F5AA372-0390-F24D-ADCA-B5D46FEE3206}" srcOrd="0" destOrd="0" presId="urn:microsoft.com/office/officeart/2009/3/layout/HorizontalOrganizationChart"/>
    <dgm:cxn modelId="{9F19283C-44FE-F74F-B77E-A024FA6F42F6}" type="presOf" srcId="{387FD0F6-06DB-483A-86F8-22B3F420076B}" destId="{1EFC1C46-F851-D642-B244-0E0B12F16D4B}" srcOrd="1" destOrd="0" presId="urn:microsoft.com/office/officeart/2009/3/layout/HorizontalOrganizationChart"/>
    <dgm:cxn modelId="{8AEB2640-A923-AC4B-8C4F-7EB456A05D1D}" type="presOf" srcId="{63BA3A35-76DB-4A92-BD42-9003154EE5EF}" destId="{F8891B9A-EECB-9B42-825E-24F2078B24CD}" srcOrd="1" destOrd="0" presId="urn:microsoft.com/office/officeart/2009/3/layout/HorizontalOrganizationChart"/>
    <dgm:cxn modelId="{36A90679-0AA6-3E48-A7ED-58D554824B96}" type="presOf" srcId="{0110134B-DAF6-4E24-9203-9D1779582F78}" destId="{E0708EA9-986D-574F-8A51-31C81E694775}" srcOrd="0" destOrd="0" presId="urn:microsoft.com/office/officeart/2009/3/layout/HorizontalOrganizationChart"/>
    <dgm:cxn modelId="{D89A25A3-F8D1-1445-A9F8-A7DFC88C7B3B}" type="presOf" srcId="{80955342-42CF-47B7-888E-3574D8F5772E}" destId="{3E32C43E-259C-824C-BA57-1A14B7E21024}" srcOrd="0" destOrd="0" presId="urn:microsoft.com/office/officeart/2009/3/layout/HorizontalOrganizationChart"/>
    <dgm:cxn modelId="{1BFC7BA4-C2BB-1C48-A7F7-7B948259BF92}" type="presOf" srcId="{6379751D-D705-4272-8BC4-7F204B8CD9BF}" destId="{CCD8A2F0-62CE-8D4A-90BB-3AA6464BC046}" srcOrd="0" destOrd="0" presId="urn:microsoft.com/office/officeart/2009/3/layout/HorizontalOrganizationChart"/>
    <dgm:cxn modelId="{5D24EDBB-A7CE-4E32-BEB8-A02647676415}" srcId="{387FD0F6-06DB-483A-86F8-22B3F420076B}" destId="{63BA3A35-76DB-4A92-BD42-9003154EE5EF}" srcOrd="1" destOrd="0" parTransId="{6379751D-D705-4272-8BC4-7F204B8CD9BF}" sibTransId="{5C3CE8D0-28C4-4155-BC18-487EEC5DF46B}"/>
    <dgm:cxn modelId="{938267CB-133F-9844-A262-58698A22B525}" type="presOf" srcId="{E15DEDD5-D818-48B3-ADDA-46FAF58DCC6D}" destId="{F66D9502-27E6-0D4E-8AA4-029261C9C74C}" srcOrd="1" destOrd="0" presId="urn:microsoft.com/office/officeart/2009/3/layout/HorizontalOrganizationChart"/>
    <dgm:cxn modelId="{7C1D59DC-721D-C544-9AC8-FBFDF314CD27}" type="presOf" srcId="{A0E459BF-ABA3-4339-92E4-962720BCE088}" destId="{AE913A40-48E2-C044-A4C2-6AC2F932017D}" srcOrd="0" destOrd="0" presId="urn:microsoft.com/office/officeart/2009/3/layout/HorizontalOrganizationChart"/>
    <dgm:cxn modelId="{FA18B7DC-698C-FC4A-ADAA-476340DB8470}" type="presOf" srcId="{26FAA681-E23C-4E62-A484-FEF3AA499BEA}" destId="{D9C8C8B6-2E6E-4349-855B-B2B221B4982F}" srcOrd="1" destOrd="0" presId="urn:microsoft.com/office/officeart/2009/3/layout/HorizontalOrganizationChart"/>
    <dgm:cxn modelId="{22CFEADC-96A7-FE41-8FEE-E105548726C9}" type="presOf" srcId="{2BD7291E-0A14-4B01-9FD4-E2D144EC2F98}" destId="{48276135-D807-C147-9CA0-CDFF44D99904}" srcOrd="0" destOrd="0" presId="urn:microsoft.com/office/officeart/2009/3/layout/HorizontalOrganizationChart"/>
    <dgm:cxn modelId="{DBA05DE6-F99C-9944-98A9-897334E29329}" type="presOf" srcId="{63BA3A35-76DB-4A92-BD42-9003154EE5EF}" destId="{E221B2F5-3AEA-164A-94EC-5F930D86597B}" srcOrd="0" destOrd="0" presId="urn:microsoft.com/office/officeart/2009/3/layout/HorizontalOrganizationChart"/>
    <dgm:cxn modelId="{F874F5EF-6AF5-8645-B448-50F8289C6D06}" type="presOf" srcId="{88C5D764-16FA-4C30-905D-0F57D6382802}" destId="{47572768-0D61-FA4F-BD7A-8A14F5C7A78E}" srcOrd="0" destOrd="0" presId="urn:microsoft.com/office/officeart/2009/3/layout/HorizontalOrganizationChart"/>
    <dgm:cxn modelId="{D98E0FFC-FD86-4B77-BCCD-02F5C5E48731}" srcId="{387FD0F6-06DB-483A-86F8-22B3F420076B}" destId="{E15DEDD5-D818-48B3-ADDA-46FAF58DCC6D}" srcOrd="3" destOrd="0" parTransId="{A0E459BF-ABA3-4339-92E4-962720BCE088}" sibTransId="{0599C0A6-24A8-4892-AF9C-8421B92F49BF}"/>
    <dgm:cxn modelId="{81F8DB96-B755-7C4E-91C6-B4281AF8ECED}" type="presParOf" srcId="{E0708EA9-986D-574F-8A51-31C81E694775}" destId="{E5C814D3-3F6E-A14D-BEA0-8216A1030EE1}" srcOrd="0" destOrd="0" presId="urn:microsoft.com/office/officeart/2009/3/layout/HorizontalOrganizationChart"/>
    <dgm:cxn modelId="{15EF504A-DDC7-ED49-8115-8F2982E14F70}" type="presParOf" srcId="{E5C814D3-3F6E-A14D-BEA0-8216A1030EE1}" destId="{66AD129B-CC15-0340-B71C-8E570426AD93}" srcOrd="0" destOrd="0" presId="urn:microsoft.com/office/officeart/2009/3/layout/HorizontalOrganizationChart"/>
    <dgm:cxn modelId="{C571D6C3-0BB4-484F-A5A6-CEC13B6961D0}" type="presParOf" srcId="{66AD129B-CC15-0340-B71C-8E570426AD93}" destId="{0F5AA372-0390-F24D-ADCA-B5D46FEE3206}" srcOrd="0" destOrd="0" presId="urn:microsoft.com/office/officeart/2009/3/layout/HorizontalOrganizationChart"/>
    <dgm:cxn modelId="{900666A9-2236-2040-BB35-F8F7821D8DEA}" type="presParOf" srcId="{66AD129B-CC15-0340-B71C-8E570426AD93}" destId="{1EFC1C46-F851-D642-B244-0E0B12F16D4B}" srcOrd="1" destOrd="0" presId="urn:microsoft.com/office/officeart/2009/3/layout/HorizontalOrganizationChart"/>
    <dgm:cxn modelId="{E9463D02-8347-5441-A24A-DF2AF0D7121D}" type="presParOf" srcId="{E5C814D3-3F6E-A14D-BEA0-8216A1030EE1}" destId="{4CB40E37-34F1-6441-8627-FE93E842E650}" srcOrd="1" destOrd="0" presId="urn:microsoft.com/office/officeart/2009/3/layout/HorizontalOrganizationChart"/>
    <dgm:cxn modelId="{41A592A4-092E-3A4B-84E3-CCAF56DA1D65}" type="presParOf" srcId="{4CB40E37-34F1-6441-8627-FE93E842E650}" destId="{48276135-D807-C147-9CA0-CDFF44D99904}" srcOrd="0" destOrd="0" presId="urn:microsoft.com/office/officeart/2009/3/layout/HorizontalOrganizationChart"/>
    <dgm:cxn modelId="{19C2F34D-077F-034F-923F-F8AD64EABC4B}" type="presParOf" srcId="{4CB40E37-34F1-6441-8627-FE93E842E650}" destId="{B3D45CB7-13EE-1C47-BAEF-62B384477D31}" srcOrd="1" destOrd="0" presId="urn:microsoft.com/office/officeart/2009/3/layout/HorizontalOrganizationChart"/>
    <dgm:cxn modelId="{895D2C15-BA5D-E646-8B91-E7F0FE7523B4}" type="presParOf" srcId="{B3D45CB7-13EE-1C47-BAEF-62B384477D31}" destId="{58CF5DA0-0E44-9842-8A3E-436D9E3D7FCB}" srcOrd="0" destOrd="0" presId="urn:microsoft.com/office/officeart/2009/3/layout/HorizontalOrganizationChart"/>
    <dgm:cxn modelId="{EE7B7B4C-8BB0-604E-B702-4835DD8DA548}" type="presParOf" srcId="{58CF5DA0-0E44-9842-8A3E-436D9E3D7FCB}" destId="{3E32C43E-259C-824C-BA57-1A14B7E21024}" srcOrd="0" destOrd="0" presId="urn:microsoft.com/office/officeart/2009/3/layout/HorizontalOrganizationChart"/>
    <dgm:cxn modelId="{B64EAA88-53A5-3B40-ACA7-D179CF3AB464}" type="presParOf" srcId="{58CF5DA0-0E44-9842-8A3E-436D9E3D7FCB}" destId="{3993C999-86B8-6D47-9E56-77866694C572}" srcOrd="1" destOrd="0" presId="urn:microsoft.com/office/officeart/2009/3/layout/HorizontalOrganizationChart"/>
    <dgm:cxn modelId="{050D9FD4-E15E-0343-8FBF-B9AC818608DF}" type="presParOf" srcId="{B3D45CB7-13EE-1C47-BAEF-62B384477D31}" destId="{F5CDBC33-473F-C74A-AA26-7A9BFC3FC453}" srcOrd="1" destOrd="0" presId="urn:microsoft.com/office/officeart/2009/3/layout/HorizontalOrganizationChart"/>
    <dgm:cxn modelId="{915BABEA-D37B-AD46-B381-ECFB8A2460B1}" type="presParOf" srcId="{B3D45CB7-13EE-1C47-BAEF-62B384477D31}" destId="{BE200C16-6F32-084F-8C55-0120506D2996}" srcOrd="2" destOrd="0" presId="urn:microsoft.com/office/officeart/2009/3/layout/HorizontalOrganizationChart"/>
    <dgm:cxn modelId="{B00B7D4A-D940-A94B-B848-D6F9E1BF892F}" type="presParOf" srcId="{4CB40E37-34F1-6441-8627-FE93E842E650}" destId="{CCD8A2F0-62CE-8D4A-90BB-3AA6464BC046}" srcOrd="2" destOrd="0" presId="urn:microsoft.com/office/officeart/2009/3/layout/HorizontalOrganizationChart"/>
    <dgm:cxn modelId="{325B7B97-48C2-BE48-B588-124E1E2FC5AE}" type="presParOf" srcId="{4CB40E37-34F1-6441-8627-FE93E842E650}" destId="{0DF982BB-F333-DB4D-B5B2-C76F2E87EBE5}" srcOrd="3" destOrd="0" presId="urn:microsoft.com/office/officeart/2009/3/layout/HorizontalOrganizationChart"/>
    <dgm:cxn modelId="{E8A1859C-5788-8D4E-9816-9B190AA83283}" type="presParOf" srcId="{0DF982BB-F333-DB4D-B5B2-C76F2E87EBE5}" destId="{A4348E6E-45B2-FE41-9716-5FC3323FEBA9}" srcOrd="0" destOrd="0" presId="urn:microsoft.com/office/officeart/2009/3/layout/HorizontalOrganizationChart"/>
    <dgm:cxn modelId="{88A46557-F518-7C4D-BB56-72C3FD4793E3}" type="presParOf" srcId="{A4348E6E-45B2-FE41-9716-5FC3323FEBA9}" destId="{E221B2F5-3AEA-164A-94EC-5F930D86597B}" srcOrd="0" destOrd="0" presId="urn:microsoft.com/office/officeart/2009/3/layout/HorizontalOrganizationChart"/>
    <dgm:cxn modelId="{A905AF18-7F57-4046-A545-3E2838789C42}" type="presParOf" srcId="{A4348E6E-45B2-FE41-9716-5FC3323FEBA9}" destId="{F8891B9A-EECB-9B42-825E-24F2078B24CD}" srcOrd="1" destOrd="0" presId="urn:microsoft.com/office/officeart/2009/3/layout/HorizontalOrganizationChart"/>
    <dgm:cxn modelId="{CFBF4B10-2C1E-D142-91DA-A2B8EB658240}" type="presParOf" srcId="{0DF982BB-F333-DB4D-B5B2-C76F2E87EBE5}" destId="{815B8058-FC4B-3E4B-BEC5-9B9B58C00FC8}" srcOrd="1" destOrd="0" presId="urn:microsoft.com/office/officeart/2009/3/layout/HorizontalOrganizationChart"/>
    <dgm:cxn modelId="{EA1C7504-5249-E846-BDE5-40228F454B6F}" type="presParOf" srcId="{0DF982BB-F333-DB4D-B5B2-C76F2E87EBE5}" destId="{BE369CF8-E979-5443-96A5-5C3F2228CF42}" srcOrd="2" destOrd="0" presId="urn:microsoft.com/office/officeart/2009/3/layout/HorizontalOrganizationChart"/>
    <dgm:cxn modelId="{F2D94D6D-6B69-6947-9DC7-2E83DE691AE7}" type="presParOf" srcId="{4CB40E37-34F1-6441-8627-FE93E842E650}" destId="{47572768-0D61-FA4F-BD7A-8A14F5C7A78E}" srcOrd="4" destOrd="0" presId="urn:microsoft.com/office/officeart/2009/3/layout/HorizontalOrganizationChart"/>
    <dgm:cxn modelId="{D0EAF286-A01D-5140-86D9-D9C87F9D96AF}" type="presParOf" srcId="{4CB40E37-34F1-6441-8627-FE93E842E650}" destId="{3734A9F0-7EF3-1441-A9C1-F3820A2E37C8}" srcOrd="5" destOrd="0" presId="urn:microsoft.com/office/officeart/2009/3/layout/HorizontalOrganizationChart"/>
    <dgm:cxn modelId="{A463F94B-8938-AE4C-BC50-8325E4267961}" type="presParOf" srcId="{3734A9F0-7EF3-1441-A9C1-F3820A2E37C8}" destId="{E95C1DA8-6B10-B942-ABB7-E28041D3FC62}" srcOrd="0" destOrd="0" presId="urn:microsoft.com/office/officeart/2009/3/layout/HorizontalOrganizationChart"/>
    <dgm:cxn modelId="{40F2B702-AC2E-F24F-92FD-F8E891CC3B62}" type="presParOf" srcId="{E95C1DA8-6B10-B942-ABB7-E28041D3FC62}" destId="{CA39B698-CFEA-C248-B267-86A5162F4D7F}" srcOrd="0" destOrd="0" presId="urn:microsoft.com/office/officeart/2009/3/layout/HorizontalOrganizationChart"/>
    <dgm:cxn modelId="{4FED59F6-5C89-C746-82E6-486FC1231C85}" type="presParOf" srcId="{E95C1DA8-6B10-B942-ABB7-E28041D3FC62}" destId="{D9C8C8B6-2E6E-4349-855B-B2B221B4982F}" srcOrd="1" destOrd="0" presId="urn:microsoft.com/office/officeart/2009/3/layout/HorizontalOrganizationChart"/>
    <dgm:cxn modelId="{E22636BD-A73B-0844-96A2-4C641F2294FD}" type="presParOf" srcId="{3734A9F0-7EF3-1441-A9C1-F3820A2E37C8}" destId="{48BDDB2F-D1B4-0F4B-A7CB-F645EC2E32B4}" srcOrd="1" destOrd="0" presId="urn:microsoft.com/office/officeart/2009/3/layout/HorizontalOrganizationChart"/>
    <dgm:cxn modelId="{9916E3CA-A323-1B47-BCFE-001EC7A73FAC}" type="presParOf" srcId="{3734A9F0-7EF3-1441-A9C1-F3820A2E37C8}" destId="{63DED4A5-3314-284B-BB7C-6D9A46D9BF1C}" srcOrd="2" destOrd="0" presId="urn:microsoft.com/office/officeart/2009/3/layout/HorizontalOrganizationChart"/>
    <dgm:cxn modelId="{D1329099-F298-A842-963C-1C5940C43A24}" type="presParOf" srcId="{4CB40E37-34F1-6441-8627-FE93E842E650}" destId="{AE913A40-48E2-C044-A4C2-6AC2F932017D}" srcOrd="6" destOrd="0" presId="urn:microsoft.com/office/officeart/2009/3/layout/HorizontalOrganizationChart"/>
    <dgm:cxn modelId="{0C53D1EA-345B-4046-B7A4-56B6A1A6A1E5}" type="presParOf" srcId="{4CB40E37-34F1-6441-8627-FE93E842E650}" destId="{0B99ACF5-1663-364A-AA1A-40797DFC690E}" srcOrd="7" destOrd="0" presId="urn:microsoft.com/office/officeart/2009/3/layout/HorizontalOrganizationChart"/>
    <dgm:cxn modelId="{F2B23256-D57D-8F4E-9B5D-B1E5E850ECDF}" type="presParOf" srcId="{0B99ACF5-1663-364A-AA1A-40797DFC690E}" destId="{9F57D690-EDED-2347-8FFF-2317A1929D51}" srcOrd="0" destOrd="0" presId="urn:microsoft.com/office/officeart/2009/3/layout/HorizontalOrganizationChart"/>
    <dgm:cxn modelId="{4D40DA3A-88EC-6049-81C5-62A2997E188B}" type="presParOf" srcId="{9F57D690-EDED-2347-8FFF-2317A1929D51}" destId="{6B3C7B9C-5552-B448-9844-B6A147DF3776}" srcOrd="0" destOrd="0" presId="urn:microsoft.com/office/officeart/2009/3/layout/HorizontalOrganizationChart"/>
    <dgm:cxn modelId="{ABFAD0B1-F7A7-2E41-96D3-E6E3593EF650}" type="presParOf" srcId="{9F57D690-EDED-2347-8FFF-2317A1929D51}" destId="{F66D9502-27E6-0D4E-8AA4-029261C9C74C}" srcOrd="1" destOrd="0" presId="urn:microsoft.com/office/officeart/2009/3/layout/HorizontalOrganizationChart"/>
    <dgm:cxn modelId="{3195DFAB-D6EB-6345-9367-A4B0E3CF18A5}" type="presParOf" srcId="{0B99ACF5-1663-364A-AA1A-40797DFC690E}" destId="{E1EDB45E-BDAE-AD4D-9E7B-17A6B3287E48}" srcOrd="1" destOrd="0" presId="urn:microsoft.com/office/officeart/2009/3/layout/HorizontalOrganizationChart"/>
    <dgm:cxn modelId="{17E1BCCA-885B-514D-AC5E-23CC7BA557F9}" type="presParOf" srcId="{0B99ACF5-1663-364A-AA1A-40797DFC690E}" destId="{49710C7E-A945-B94C-AB4D-709A0763D7F8}" srcOrd="2" destOrd="0" presId="urn:microsoft.com/office/officeart/2009/3/layout/HorizontalOrganizationChart"/>
    <dgm:cxn modelId="{13F5AB56-356B-BD44-B79F-6D0ED0079500}" type="presParOf" srcId="{E5C814D3-3F6E-A14D-BEA0-8216A1030EE1}" destId="{61FCB2C2-4108-F64E-855A-D2EF6FCEBD2D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A672CF-9A11-D340-91DB-E4D0F57BE10E}">
      <dsp:nvSpPr>
        <dsp:cNvPr id="0" name=""/>
        <dsp:cNvSpPr/>
      </dsp:nvSpPr>
      <dsp:spPr>
        <a:xfrm>
          <a:off x="0" y="0"/>
          <a:ext cx="517071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B038A7-1499-1B44-B4A3-959757761AE8}">
      <dsp:nvSpPr>
        <dsp:cNvPr id="0" name=""/>
        <dsp:cNvSpPr/>
      </dsp:nvSpPr>
      <dsp:spPr>
        <a:xfrm>
          <a:off x="0" y="0"/>
          <a:ext cx="1034142" cy="4351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b="1" kern="1200"/>
            <a:t>Klinik Anlamları</a:t>
          </a:r>
          <a:endParaRPr lang="en-US" sz="1600" kern="1200"/>
        </a:p>
      </dsp:txBody>
      <dsp:txXfrm>
        <a:off x="0" y="0"/>
        <a:ext cx="1034142" cy="4351338"/>
      </dsp:txXfrm>
    </dsp:sp>
    <dsp:sp modelId="{4F175911-9DD9-D544-B3F7-329B4D8D8CEB}">
      <dsp:nvSpPr>
        <dsp:cNvPr id="0" name=""/>
        <dsp:cNvSpPr/>
      </dsp:nvSpPr>
      <dsp:spPr>
        <a:xfrm>
          <a:off x="1111703" y="51151"/>
          <a:ext cx="4059010" cy="1023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b="1" kern="1200"/>
            <a:t>Hb ve Hct Azalması:</a:t>
          </a:r>
          <a:r>
            <a:rPr lang="tr-TR" sz="2000" kern="1200"/>
            <a:t> Anemi tanısının temel parametreleri.</a:t>
          </a:r>
          <a:endParaRPr lang="en-US" sz="2000" kern="1200"/>
        </a:p>
      </dsp:txBody>
      <dsp:txXfrm>
        <a:off x="1111703" y="51151"/>
        <a:ext cx="4059010" cy="1023031"/>
      </dsp:txXfrm>
    </dsp:sp>
    <dsp:sp modelId="{3D56BE23-C43B-B842-A32F-4E3F09CF89AC}">
      <dsp:nvSpPr>
        <dsp:cNvPr id="0" name=""/>
        <dsp:cNvSpPr/>
      </dsp:nvSpPr>
      <dsp:spPr>
        <a:xfrm>
          <a:off x="1034142" y="1074183"/>
          <a:ext cx="41365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CFA220-98B5-A847-8F11-9C5A69502122}">
      <dsp:nvSpPr>
        <dsp:cNvPr id="0" name=""/>
        <dsp:cNvSpPr/>
      </dsp:nvSpPr>
      <dsp:spPr>
        <a:xfrm>
          <a:off x="1111703" y="1125335"/>
          <a:ext cx="4059010" cy="1023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b="1" kern="1200"/>
            <a:t>MCV:</a:t>
          </a:r>
          <a:r>
            <a:rPr lang="tr-TR" sz="2000" kern="1200"/>
            <a:t> Anemi sınıflaması (mikrositer, makrositer, normositer).</a:t>
          </a:r>
          <a:endParaRPr lang="en-US" sz="2000" kern="1200"/>
        </a:p>
      </dsp:txBody>
      <dsp:txXfrm>
        <a:off x="1111703" y="1125335"/>
        <a:ext cx="4059010" cy="1023031"/>
      </dsp:txXfrm>
    </dsp:sp>
    <dsp:sp modelId="{A30E2F82-D8AE-4645-9C35-D6588305DFB0}">
      <dsp:nvSpPr>
        <dsp:cNvPr id="0" name=""/>
        <dsp:cNvSpPr/>
      </dsp:nvSpPr>
      <dsp:spPr>
        <a:xfrm>
          <a:off x="1034142" y="2148366"/>
          <a:ext cx="41365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850765-B05E-E142-89D3-FC76F05364C5}">
      <dsp:nvSpPr>
        <dsp:cNvPr id="0" name=""/>
        <dsp:cNvSpPr/>
      </dsp:nvSpPr>
      <dsp:spPr>
        <a:xfrm>
          <a:off x="1111703" y="2199518"/>
          <a:ext cx="4059010" cy="1023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b="1" kern="1200"/>
            <a:t>RDW:</a:t>
          </a:r>
          <a:r>
            <a:rPr lang="tr-TR" sz="2000" kern="1200"/>
            <a:t> Kombine MCV ile anemi tipi ayrımında yardımcıdır (demir eksikliği vs. talasemi).</a:t>
          </a:r>
          <a:endParaRPr lang="en-US" sz="2000" kern="1200"/>
        </a:p>
      </dsp:txBody>
      <dsp:txXfrm>
        <a:off x="1111703" y="2199518"/>
        <a:ext cx="4059010" cy="1023031"/>
      </dsp:txXfrm>
    </dsp:sp>
    <dsp:sp modelId="{3C07C0AB-4590-9F46-9DB7-50A63A81811E}">
      <dsp:nvSpPr>
        <dsp:cNvPr id="0" name=""/>
        <dsp:cNvSpPr/>
      </dsp:nvSpPr>
      <dsp:spPr>
        <a:xfrm>
          <a:off x="1034142" y="3222550"/>
          <a:ext cx="41365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D5EE66-D52C-864F-96D4-1B7D0759A81B}">
      <dsp:nvSpPr>
        <dsp:cNvPr id="0" name=""/>
        <dsp:cNvSpPr/>
      </dsp:nvSpPr>
      <dsp:spPr>
        <a:xfrm>
          <a:off x="1111703" y="3273701"/>
          <a:ext cx="4059010" cy="1023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b="1" kern="1200"/>
            <a:t>WBC ve PLT:</a:t>
          </a:r>
          <a:r>
            <a:rPr lang="tr-TR" sz="2000" kern="1200"/>
            <a:t> Enfeksiyon, malignite veya kemik iliği bozukluklarında değerlendirilir.</a:t>
          </a:r>
          <a:endParaRPr lang="en-US" sz="2000" kern="1200"/>
        </a:p>
      </dsp:txBody>
      <dsp:txXfrm>
        <a:off x="1111703" y="3273701"/>
        <a:ext cx="4059010" cy="1023031"/>
      </dsp:txXfrm>
    </dsp:sp>
    <dsp:sp modelId="{3D3B56B5-C08E-FC4F-A4D0-82998B3D47D7}">
      <dsp:nvSpPr>
        <dsp:cNvPr id="0" name=""/>
        <dsp:cNvSpPr/>
      </dsp:nvSpPr>
      <dsp:spPr>
        <a:xfrm>
          <a:off x="1034142" y="4296733"/>
          <a:ext cx="41365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913A40-48E2-C044-A4C2-6AC2F932017D}">
      <dsp:nvSpPr>
        <dsp:cNvPr id="0" name=""/>
        <dsp:cNvSpPr/>
      </dsp:nvSpPr>
      <dsp:spPr>
        <a:xfrm>
          <a:off x="2350554" y="2175669"/>
          <a:ext cx="469605" cy="15144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4802" y="0"/>
              </a:lnTo>
              <a:lnTo>
                <a:pt x="234802" y="1514478"/>
              </a:lnTo>
              <a:lnTo>
                <a:pt x="469605" y="151447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572768-0D61-FA4F-BD7A-8A14F5C7A78E}">
      <dsp:nvSpPr>
        <dsp:cNvPr id="0" name=""/>
        <dsp:cNvSpPr/>
      </dsp:nvSpPr>
      <dsp:spPr>
        <a:xfrm>
          <a:off x="2350554" y="2175669"/>
          <a:ext cx="469605" cy="5048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4802" y="0"/>
              </a:lnTo>
              <a:lnTo>
                <a:pt x="234802" y="504826"/>
              </a:lnTo>
              <a:lnTo>
                <a:pt x="469605" y="50482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D8A2F0-62CE-8D4A-90BB-3AA6464BC046}">
      <dsp:nvSpPr>
        <dsp:cNvPr id="0" name=""/>
        <dsp:cNvSpPr/>
      </dsp:nvSpPr>
      <dsp:spPr>
        <a:xfrm>
          <a:off x="2350554" y="1670842"/>
          <a:ext cx="469605" cy="504826"/>
        </a:xfrm>
        <a:custGeom>
          <a:avLst/>
          <a:gdLst/>
          <a:ahLst/>
          <a:cxnLst/>
          <a:rect l="0" t="0" r="0" b="0"/>
          <a:pathLst>
            <a:path>
              <a:moveTo>
                <a:pt x="0" y="504826"/>
              </a:moveTo>
              <a:lnTo>
                <a:pt x="234802" y="504826"/>
              </a:lnTo>
              <a:lnTo>
                <a:pt x="234802" y="0"/>
              </a:lnTo>
              <a:lnTo>
                <a:pt x="469605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276135-D807-C147-9CA0-CDFF44D99904}">
      <dsp:nvSpPr>
        <dsp:cNvPr id="0" name=""/>
        <dsp:cNvSpPr/>
      </dsp:nvSpPr>
      <dsp:spPr>
        <a:xfrm>
          <a:off x="2350554" y="661190"/>
          <a:ext cx="469605" cy="1514478"/>
        </a:xfrm>
        <a:custGeom>
          <a:avLst/>
          <a:gdLst/>
          <a:ahLst/>
          <a:cxnLst/>
          <a:rect l="0" t="0" r="0" b="0"/>
          <a:pathLst>
            <a:path>
              <a:moveTo>
                <a:pt x="0" y="1514478"/>
              </a:moveTo>
              <a:lnTo>
                <a:pt x="234802" y="1514478"/>
              </a:lnTo>
              <a:lnTo>
                <a:pt x="234802" y="0"/>
              </a:lnTo>
              <a:lnTo>
                <a:pt x="469605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5AA372-0390-F24D-ADCA-B5D46FEE3206}">
      <dsp:nvSpPr>
        <dsp:cNvPr id="0" name=""/>
        <dsp:cNvSpPr/>
      </dsp:nvSpPr>
      <dsp:spPr>
        <a:xfrm>
          <a:off x="2524" y="1817594"/>
          <a:ext cx="2348029" cy="7161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200" b="1" kern="1200"/>
            <a:t>Clinical Implications</a:t>
          </a:r>
          <a:endParaRPr lang="en-US" sz="1200" kern="1200"/>
        </a:p>
      </dsp:txBody>
      <dsp:txXfrm>
        <a:off x="2524" y="1817594"/>
        <a:ext cx="2348029" cy="716148"/>
      </dsp:txXfrm>
    </dsp:sp>
    <dsp:sp modelId="{3E32C43E-259C-824C-BA57-1A14B7E21024}">
      <dsp:nvSpPr>
        <dsp:cNvPr id="0" name=""/>
        <dsp:cNvSpPr/>
      </dsp:nvSpPr>
      <dsp:spPr>
        <a:xfrm>
          <a:off x="2820159" y="303115"/>
          <a:ext cx="2348029" cy="7161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200" b="1" kern="1200"/>
            <a:t>Decreased Hb and Hct:</a:t>
          </a:r>
          <a:r>
            <a:rPr lang="tr-TR" sz="1200" kern="1200"/>
            <a:t> Core parameters for anemia diagnosis.</a:t>
          </a:r>
          <a:endParaRPr lang="en-US" sz="1200" kern="1200"/>
        </a:p>
      </dsp:txBody>
      <dsp:txXfrm>
        <a:off x="2820159" y="303115"/>
        <a:ext cx="2348029" cy="716148"/>
      </dsp:txXfrm>
    </dsp:sp>
    <dsp:sp modelId="{E221B2F5-3AEA-164A-94EC-5F930D86597B}">
      <dsp:nvSpPr>
        <dsp:cNvPr id="0" name=""/>
        <dsp:cNvSpPr/>
      </dsp:nvSpPr>
      <dsp:spPr>
        <a:xfrm>
          <a:off x="2820159" y="1312768"/>
          <a:ext cx="2348029" cy="7161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200" b="1" kern="1200"/>
            <a:t>MCV:</a:t>
          </a:r>
          <a:r>
            <a:rPr lang="tr-TR" sz="1200" kern="1200"/>
            <a:t> Used to classify anemia (microcytic, macrocytic, normocytic).</a:t>
          </a:r>
          <a:endParaRPr lang="en-US" sz="1200" kern="1200"/>
        </a:p>
      </dsp:txBody>
      <dsp:txXfrm>
        <a:off x="2820159" y="1312768"/>
        <a:ext cx="2348029" cy="716148"/>
      </dsp:txXfrm>
    </dsp:sp>
    <dsp:sp modelId="{CA39B698-CFEA-C248-B267-86A5162F4D7F}">
      <dsp:nvSpPr>
        <dsp:cNvPr id="0" name=""/>
        <dsp:cNvSpPr/>
      </dsp:nvSpPr>
      <dsp:spPr>
        <a:xfrm>
          <a:off x="2820159" y="2322420"/>
          <a:ext cx="2348029" cy="7161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200" b="1" kern="1200"/>
            <a:t>RDW:</a:t>
          </a:r>
          <a:r>
            <a:rPr lang="tr-TR" sz="1200" kern="1200"/>
            <a:t> Useful in combination with MCV for differentiating types of anemia (iron deficiency vs. thalassemia).</a:t>
          </a:r>
          <a:endParaRPr lang="en-US" sz="1200" kern="1200"/>
        </a:p>
      </dsp:txBody>
      <dsp:txXfrm>
        <a:off x="2820159" y="2322420"/>
        <a:ext cx="2348029" cy="716148"/>
      </dsp:txXfrm>
    </dsp:sp>
    <dsp:sp modelId="{6B3C7B9C-5552-B448-9844-B6A147DF3776}">
      <dsp:nvSpPr>
        <dsp:cNvPr id="0" name=""/>
        <dsp:cNvSpPr/>
      </dsp:nvSpPr>
      <dsp:spPr>
        <a:xfrm>
          <a:off x="2820159" y="3332073"/>
          <a:ext cx="2348029" cy="7161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200" b="1" kern="1200"/>
            <a:t>WBC and PLT:</a:t>
          </a:r>
          <a:r>
            <a:rPr lang="tr-TR" sz="1200" kern="1200"/>
            <a:t> Evaluated for infection, malignancy, or bone marrow disorders.</a:t>
          </a:r>
          <a:endParaRPr lang="en-US" sz="1200" kern="1200"/>
        </a:p>
      </dsp:txBody>
      <dsp:txXfrm>
        <a:off x="2820159" y="3332073"/>
        <a:ext cx="2348029" cy="7161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E435E-81DC-964F-ACDF-DDCD7050E293}" type="datetimeFigureOut">
              <a:rPr lang="tr-TR" smtClean="0"/>
              <a:t>20.01.2025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60A5A5-86EA-6C4D-9752-9C79250F5D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1487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60A5A5-86EA-6C4D-9752-9C79250F5D87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5634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FD6F2FF-6F8B-0BA3-4B18-7A2E862C3D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613F226-52B5-7669-D6B0-0190118CB1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7E65F62-2A36-892C-0B6E-ACE6E4275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DD1F-425A-4347-A9FC-B9336D605BBA}" type="datetimeFigureOut">
              <a:rPr lang="tr-TR" smtClean="0"/>
              <a:t>20.01.2025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A3DFD49-FE4F-D2CC-FAE2-378AB3C58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1C9CE5A-384D-C773-6226-9742871AE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4A942-8C32-8E45-A2D9-FFB7922515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4220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2C77FF7-E16D-0D06-1A3C-17DBFDB27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6ADDBB8-494F-71BD-98A6-C1BD688876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F3F5369-9EA2-8B7C-AE2E-31B7C1B66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DD1F-425A-4347-A9FC-B9336D605BBA}" type="datetimeFigureOut">
              <a:rPr lang="tr-TR" smtClean="0"/>
              <a:t>20.01.2025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6D5A6B1-75E9-E06A-159B-606A2C4F3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7317F5C-949D-CB99-3D00-37DD54C6C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4A942-8C32-8E45-A2D9-FFB7922515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3800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83D805A-63C8-AA37-C41E-51ADC4CCD6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90F2F28-E631-D665-2F72-75154BAB09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AE97385-72AE-BCA3-A456-134BA2910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DD1F-425A-4347-A9FC-B9336D605BBA}" type="datetimeFigureOut">
              <a:rPr lang="tr-TR" smtClean="0"/>
              <a:t>20.01.2025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EE255D7-46CC-D808-8AD4-135C3ECAB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252C3D2-D531-44FC-402F-61BA82EC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4A942-8C32-8E45-A2D9-FFB7922515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326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677953-F452-83FC-7361-81AB6B41E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0CA464-C241-4F21-3DF0-87B1DB817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8DD018D-1F8B-4D83-220D-4DBCE9432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DD1F-425A-4347-A9FC-B9336D605BBA}" type="datetimeFigureOut">
              <a:rPr lang="tr-TR" smtClean="0"/>
              <a:t>20.01.2025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E78CC93-B526-C846-D5E6-B78FB2C4C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EF18A26-2AE8-724E-9DB7-0A7E73E3A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4A942-8C32-8E45-A2D9-FFB7922515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5846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1D1FECA-0DAC-408C-0774-9C5137515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97BA7F5-3819-4683-261F-9BAEF291E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A8EBB54-BD82-E7C9-3CBA-3CB125533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DD1F-425A-4347-A9FC-B9336D605BBA}" type="datetimeFigureOut">
              <a:rPr lang="tr-TR" smtClean="0"/>
              <a:t>20.01.2025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7D87CD3-4620-EEED-3D4E-F4AA74A9C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57AE1DF-2E4C-1945-B337-B1A8000AB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4A942-8C32-8E45-A2D9-FFB7922515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851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0DFB23C-6400-015F-2DA5-A5D38EE2B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63CCC3-76F8-8040-D7E3-3FA5EABC4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2BB512C-8688-C0CE-B4A5-D01A853275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64D21CC-A28A-8283-956F-7FC5DCAC6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DD1F-425A-4347-A9FC-B9336D605BBA}" type="datetimeFigureOut">
              <a:rPr lang="tr-TR" smtClean="0"/>
              <a:t>20.01.2025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D967B52-E581-43B7-9E3A-AFEEB01E7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8244511-2195-B809-2054-97AD1991A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4A942-8C32-8E45-A2D9-FFB7922515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3794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A1BB8E-B0FE-E30A-934E-48F758893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9C65A28-1D78-AE67-8C40-DB7A18FCD9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63089FB-0B49-79CE-980D-B839C5AF09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E2A20B6E-BE51-79C4-BB13-34098DEBB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D066BF7-B7A3-E39C-9C8F-747343922A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3DE6F528-6EF4-FF0A-F0A4-797D8A2E6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DD1F-425A-4347-A9FC-B9336D605BBA}" type="datetimeFigureOut">
              <a:rPr lang="tr-TR" smtClean="0"/>
              <a:t>20.01.2025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5499D7D-04CA-D91C-782E-64766C544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F3CC5ED-CFCD-F717-B1DC-8AAED5587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4A942-8C32-8E45-A2D9-FFB7922515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3620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48CB09-1B13-8397-1C3C-87F444C99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FBC334A7-229A-B3F8-48BD-054E8DD66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DD1F-425A-4347-A9FC-B9336D605BBA}" type="datetimeFigureOut">
              <a:rPr lang="tr-TR" smtClean="0"/>
              <a:t>20.01.2025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D35B251-AA20-2741-FFE7-CDBAC03D6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9FD24FB-F479-D14F-C203-6CA3375B6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4A942-8C32-8E45-A2D9-FFB7922515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1982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3A6AEDC4-FD39-10CF-FE02-E8B132596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DD1F-425A-4347-A9FC-B9336D605BBA}" type="datetimeFigureOut">
              <a:rPr lang="tr-TR" smtClean="0"/>
              <a:t>20.01.2025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47E3A1D4-CE2D-C88E-713D-DA65FBF3C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7EDE89E-D532-EC6D-491A-807114E43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4A942-8C32-8E45-A2D9-FFB7922515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4540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2C1A8CE-9B91-7FCF-9670-9A9C081D3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BE4AB0-6C8D-3C62-F336-71405B10A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548EC2A-8B15-DC97-DA9E-858E6A3D4B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CE56CE9-78DE-1C6D-67F8-94F67A278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DD1F-425A-4347-A9FC-B9336D605BBA}" type="datetimeFigureOut">
              <a:rPr lang="tr-TR" smtClean="0"/>
              <a:t>20.01.2025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3D8D9FA-0CC8-6FEA-8EEA-5080CFA4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062BA67-AFAF-F6BB-E2F3-FB8E8D2CA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4A942-8C32-8E45-A2D9-FFB7922515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1179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DF1ABB7-94CF-0CD1-58F2-1B8E927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1F3E3FA0-B27C-0333-9A1F-BD22C32790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1CE2489-931B-2591-FA0A-B506A9187F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B516789-0D73-6B96-E8D3-DD6A3AC5A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DD1F-425A-4347-A9FC-B9336D605BBA}" type="datetimeFigureOut">
              <a:rPr lang="tr-TR" smtClean="0"/>
              <a:t>20.01.2025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799FB5B-53F9-645C-304B-DDCFF713C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CFC2159-5A21-FB79-A68A-EAD5A4846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4A942-8C32-8E45-A2D9-FFB7922515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335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4E99C3B-16D4-267C-29D9-353F7E777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F768148-6FAC-392B-3D73-85D52C836F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B47466B-FEF7-4DD4-C7CB-A9C9E315EF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16DD1F-425A-4347-A9FC-B9336D605BBA}" type="datetimeFigureOut">
              <a:rPr lang="tr-TR" smtClean="0"/>
              <a:t>20.01.2025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A46EA53-6773-DB0D-360E-F1DFB8F44A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A404025-A1AD-FA17-692A-1CD529AB89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24A942-8C32-8E45-A2D9-FFB7922515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344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F914C858-AE59-E16E-F268-118D50AEEC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4000" cy="3274592"/>
          </a:xfrm>
        </p:spPr>
        <p:txBody>
          <a:bodyPr anchor="ctr">
            <a:normAutofit/>
          </a:bodyPr>
          <a:lstStyle/>
          <a:p>
            <a:r>
              <a:rPr lang="tr-TR" sz="6100">
                <a:effectLst/>
                <a:latin typeface="Times New Roman" panose="02020603050405020304" pitchFamily="18" charset="0"/>
              </a:rPr>
              <a:t>Anemilerin Sınıflandırılması</a:t>
            </a:r>
            <a:br>
              <a:rPr lang="tr-TR" sz="6100">
                <a:effectLst/>
                <a:latin typeface="Times New Roman" panose="02020603050405020304" pitchFamily="18" charset="0"/>
              </a:rPr>
            </a:br>
            <a:r>
              <a:rPr lang="tr-TR" sz="6100" b="1">
                <a:effectLst/>
                <a:latin typeface="Times New Roman" panose="02020603050405020304" pitchFamily="18" charset="0"/>
              </a:rPr>
              <a:t>Anemia</a:t>
            </a:r>
            <a:r>
              <a:rPr lang="tr-TR" sz="6100">
                <a:effectLst/>
                <a:latin typeface="Times New Roman" panose="02020603050405020304" pitchFamily="18" charset="0"/>
              </a:rPr>
              <a:t> </a:t>
            </a:r>
            <a:r>
              <a:rPr lang="tr-TR" sz="6100" b="1">
                <a:effectLst/>
                <a:latin typeface="Times New Roman" panose="02020603050405020304" pitchFamily="18" charset="0"/>
              </a:rPr>
              <a:t>Classification</a:t>
            </a:r>
            <a:br>
              <a:rPr lang="tr-TR" sz="6100">
                <a:effectLst/>
                <a:latin typeface="Times New Roman" panose="02020603050405020304" pitchFamily="18" charset="0"/>
              </a:rPr>
            </a:br>
            <a:endParaRPr lang="tr-TR" sz="610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BA50E37-3215-1C68-6FAD-28CAB1C6D7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anchor="ctr">
            <a:normAutofit/>
          </a:bodyPr>
          <a:lstStyle/>
          <a:p>
            <a:r>
              <a:rPr lang="tr-TR" sz="1500" err="1"/>
              <a:t>Prof</a:t>
            </a:r>
            <a:r>
              <a:rPr lang="tr-TR" sz="1500"/>
              <a:t> </a:t>
            </a:r>
            <a:r>
              <a:rPr lang="tr-TR" sz="1500" err="1"/>
              <a:t>Dr</a:t>
            </a:r>
            <a:r>
              <a:rPr lang="tr-TR" sz="1500"/>
              <a:t> Engin KELKİTLİ</a:t>
            </a:r>
          </a:p>
          <a:p>
            <a:r>
              <a:rPr lang="tr-TR" sz="1500"/>
              <a:t>2025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7807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7427A56-3C28-EC51-A5AE-7B7285AC9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9478" y="388875"/>
            <a:ext cx="10515600" cy="1325563"/>
          </a:xfrm>
        </p:spPr>
        <p:txBody>
          <a:bodyPr>
            <a:noAutofit/>
          </a:bodyPr>
          <a:lstStyle/>
          <a:p>
            <a:r>
              <a:rPr lang="tr-TR" sz="28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Tam Kan Sayımı Parametreleri ve Anlamları</a:t>
            </a:r>
            <a:br>
              <a:rPr lang="tr-TR" sz="28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Complete Blood </a:t>
            </a:r>
            <a:r>
              <a:rPr lang="tr-TR" sz="28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tr-TR" sz="28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Parameters</a:t>
            </a:r>
            <a:r>
              <a:rPr lang="tr-TR" sz="28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8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sz="28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Significance</a:t>
            </a:r>
            <a:br>
              <a:rPr lang="tr-TR" sz="2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tr-TR" sz="2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tr-TR" sz="28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A22C2BC-A568-BBEB-BA76-3B2233B95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681" y="1573963"/>
            <a:ext cx="5883233" cy="4890770"/>
          </a:xfrm>
        </p:spPr>
        <p:txBody>
          <a:bodyPr>
            <a:normAutofit fontScale="92500" lnSpcReduction="10000"/>
          </a:bodyPr>
          <a:lstStyle/>
          <a:p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Tam Kan Sayımı Parametreleri</a:t>
            </a:r>
            <a:endParaRPr lang="tr-TR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Hemoglobin (</a:t>
            </a:r>
            <a:r>
              <a:rPr lang="tr-TR" sz="16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Hb</a:t>
            </a:r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Kanın oksijen taşıma kapasitesini belirler. Düşük seviyeler anemi belirtisidir.</a:t>
            </a:r>
            <a:endParaRPr lang="tr-TR" sz="16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Hematokrit (</a:t>
            </a:r>
            <a:r>
              <a:rPr lang="tr-TR" sz="16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Hct</a:t>
            </a:r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Kanın hacim olarak ne kadarının eritrositlerden oluştuğunu gösterir.</a:t>
            </a:r>
            <a:endParaRPr lang="tr-TR" sz="16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Eritrosit Sayısı (RBC):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Kırmızı kan hücrelerinin sayısı. Azalma anemiyi, artış polisitemiyi işarete eder.</a:t>
            </a:r>
            <a:endParaRPr lang="tr-TR" sz="16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Ortalama Eritrosit Hacmi (MCV):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Eritrositlerin ortalama büyüklüğünü ifade eder (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mikrositer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normositer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makrositer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anemiler).</a:t>
            </a:r>
            <a:endParaRPr lang="tr-TR" sz="16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Ortalama Eritrosit </a:t>
            </a:r>
            <a:r>
              <a:rPr lang="tr-TR" sz="16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Hemoglobinı</a:t>
            </a:r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(MCH):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Eritrosit başına düşen hemoglobin miktarı.</a:t>
            </a:r>
            <a:endParaRPr lang="tr-TR" sz="16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Ortalama Eritrosit Hemoglobin Konsantrasyonu (MCHC):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Eritrositlerdeki hemoglobinin yoğunluğu.</a:t>
            </a:r>
            <a:endParaRPr lang="tr-TR" sz="16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Eritrosit Dağılım Genişliği (RDW):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Eritrositlerin büyüklük farklılığını gösterir. Artmış RDW, anemi tipi ayrımında kullanılabilir.</a:t>
            </a:r>
            <a:endParaRPr lang="tr-TR" sz="16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Lökosit Sayısı (WBC):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Enfeksiyon veya inflamasyonun bir belirtisi olabilir.</a:t>
            </a:r>
            <a:endParaRPr lang="tr-TR" sz="16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Trombosit Sayısı (PLT):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Kan pıhtılaşma kapasitesini değerlendirir.</a:t>
            </a:r>
            <a:endParaRPr lang="tr-TR" sz="16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B853CFA8-CB99-34EB-5847-A86058DC8854}"/>
              </a:ext>
            </a:extLst>
          </p:cNvPr>
          <p:cNvSpPr txBox="1">
            <a:spLocks/>
          </p:cNvSpPr>
          <p:nvPr/>
        </p:nvSpPr>
        <p:spPr>
          <a:xfrm>
            <a:off x="6183086" y="1578355"/>
            <a:ext cx="5883233" cy="48907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Complete Blood </a:t>
            </a:r>
            <a:r>
              <a:rPr lang="tr-TR" sz="16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Parameters</a:t>
            </a:r>
            <a:endParaRPr lang="tr-TR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Hemoglobin (</a:t>
            </a:r>
            <a:r>
              <a:rPr lang="tr-TR" sz="16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Hb</a:t>
            </a:r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Indicates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oxygen-carrying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blood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Low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levels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indicate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anemia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6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tr-TR" sz="16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Hematocrit</a:t>
            </a:r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16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Hct</a:t>
            </a:r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Shows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percentage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blood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composed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erythrocytes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6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tr-TR" sz="16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</a:t>
            </a:r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Blood Cell </a:t>
            </a:r>
            <a:r>
              <a:rPr lang="tr-TR" sz="16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(RBC):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blood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cells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Decrease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indicates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anemia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indicates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polycythemia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6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tr-TR" sz="16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Corpuscular</a:t>
            </a:r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Volume (MCV):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Reflects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size of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erythrocytes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microcytic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normocytic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macrocytic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anemias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tr-TR" sz="16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tr-TR" sz="16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Corpuscular</a:t>
            </a:r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Hemoglobin (MCH):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hemoglobin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erythrocyte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6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tr-TR" sz="16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Corpuscular</a:t>
            </a:r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Hemoglobin </a:t>
            </a:r>
            <a:r>
              <a:rPr lang="tr-TR" sz="16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Concentration</a:t>
            </a:r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(MCHC):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concentration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hemoglobin in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erythrocytes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6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tr-TR" sz="16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</a:t>
            </a:r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Cell Distribution </a:t>
            </a:r>
            <a:r>
              <a:rPr lang="tr-TR" sz="16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(RDW):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Indicates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variation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erythrocyte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size.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Increased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RDW can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differentiate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anemia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6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White Blood Cell </a:t>
            </a:r>
            <a:r>
              <a:rPr lang="tr-TR" sz="16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(WBC):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May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indicate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infection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inflammation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6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Platelet </a:t>
            </a:r>
            <a:r>
              <a:rPr lang="tr-TR" sz="16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tr-TR" sz="1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(PLT):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Evaluates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blood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clotting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sz="1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6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0831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2">
            <a:extLst>
              <a:ext uri="{FF2B5EF4-FFF2-40B4-BE49-F238E27FC236}">
                <a16:creationId xmlns:a16="http://schemas.microsoft.com/office/drawing/2014/main" id="{4D5CBFD9-C6EA-D32F-1A1D-DDCC88402C5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968129"/>
          <a:ext cx="5170714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İçerik Yer Tutucusu 2">
            <a:extLst>
              <a:ext uri="{FF2B5EF4-FFF2-40B4-BE49-F238E27FC236}">
                <a16:creationId xmlns:a16="http://schemas.microsoft.com/office/drawing/2014/main" id="{EE5D94B3-3A56-27DC-4F2C-3144AFB0107A}"/>
              </a:ext>
            </a:extLst>
          </p:cNvPr>
          <p:cNvGraphicFramePr/>
          <p:nvPr/>
        </p:nvGraphicFramePr>
        <p:xfrm>
          <a:off x="6824623" y="1794318"/>
          <a:ext cx="5170714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631598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516C5124-8CC1-DBC7-C30F-CFAF8ECD6A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1510"/>
              </p:ext>
            </p:extLst>
          </p:nvPr>
        </p:nvGraphicFramePr>
        <p:xfrm>
          <a:off x="1120477" y="206062"/>
          <a:ext cx="9951043" cy="63915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3490">
                  <a:extLst>
                    <a:ext uri="{9D8B030D-6E8A-4147-A177-3AD203B41FA5}">
                      <a16:colId xmlns:a16="http://schemas.microsoft.com/office/drawing/2014/main" val="3046524462"/>
                    </a:ext>
                  </a:extLst>
                </a:gridCol>
                <a:gridCol w="2805215">
                  <a:extLst>
                    <a:ext uri="{9D8B030D-6E8A-4147-A177-3AD203B41FA5}">
                      <a16:colId xmlns:a16="http://schemas.microsoft.com/office/drawing/2014/main" val="3159179316"/>
                    </a:ext>
                  </a:extLst>
                </a:gridCol>
                <a:gridCol w="4992338">
                  <a:extLst>
                    <a:ext uri="{9D8B030D-6E8A-4147-A177-3AD203B41FA5}">
                      <a16:colId xmlns:a16="http://schemas.microsoft.com/office/drawing/2014/main" val="4142425896"/>
                    </a:ext>
                  </a:extLst>
                </a:gridCol>
              </a:tblGrid>
              <a:tr h="372473">
                <a:tc>
                  <a:txBody>
                    <a:bodyPr/>
                    <a:lstStyle/>
                    <a:p>
                      <a:r>
                        <a:rPr lang="tr-TR" sz="1200" b="1"/>
                        <a:t>Kriter</a:t>
                      </a:r>
                      <a:endParaRPr lang="tr-TR" sz="1200"/>
                    </a:p>
                  </a:txBody>
                  <a:tcPr marL="36106" marR="36106" marT="18053" marB="18053" anchor="ctr"/>
                </a:tc>
                <a:tc>
                  <a:txBody>
                    <a:bodyPr/>
                    <a:lstStyle/>
                    <a:p>
                      <a:r>
                        <a:rPr lang="tr-TR" sz="1200" b="1"/>
                        <a:t>Anemi Türü</a:t>
                      </a:r>
                      <a:endParaRPr lang="tr-TR" sz="1200"/>
                    </a:p>
                  </a:txBody>
                  <a:tcPr marL="36106" marR="36106" marT="18053" marB="18053" anchor="ctr"/>
                </a:tc>
                <a:tc>
                  <a:txBody>
                    <a:bodyPr/>
                    <a:lstStyle/>
                    <a:p>
                      <a:r>
                        <a:rPr lang="tr-TR" sz="1200" b="1"/>
                        <a:t>Açıklama</a:t>
                      </a:r>
                      <a:endParaRPr lang="tr-TR" sz="1200"/>
                    </a:p>
                  </a:txBody>
                  <a:tcPr marL="36106" marR="36106" marT="18053" marB="18053" anchor="ctr"/>
                </a:tc>
                <a:extLst>
                  <a:ext uri="{0D108BD9-81ED-4DB2-BD59-A6C34878D82A}">
                    <a16:rowId xmlns:a16="http://schemas.microsoft.com/office/drawing/2014/main" val="237482749"/>
                  </a:ext>
                </a:extLst>
              </a:tr>
              <a:tr h="625809">
                <a:tc>
                  <a:txBody>
                    <a:bodyPr/>
                    <a:lstStyle/>
                    <a:p>
                      <a:r>
                        <a:rPr lang="tr-TR" sz="1200" b="1"/>
                        <a:t>Kırmızı Kan Hücresi Boyutu (MCV)</a:t>
                      </a:r>
                      <a:endParaRPr lang="tr-TR" sz="1200"/>
                    </a:p>
                  </a:txBody>
                  <a:tcPr marL="36106" marR="36106" marT="18053" marB="18053" anchor="ctr"/>
                </a:tc>
                <a:tc>
                  <a:txBody>
                    <a:bodyPr/>
                    <a:lstStyle/>
                    <a:p>
                      <a:r>
                        <a:rPr lang="tr-TR" sz="1200" b="1"/>
                        <a:t>Mikrositer Anemi</a:t>
                      </a:r>
                      <a:br>
                        <a:rPr lang="tr-TR" sz="1200"/>
                      </a:br>
                      <a:r>
                        <a:rPr lang="tr-TR" sz="1200"/>
                        <a:t>(MCV &lt; 80 fL)</a:t>
                      </a:r>
                    </a:p>
                  </a:txBody>
                  <a:tcPr marL="36106" marR="36106" marT="18053" marB="18053" anchor="ctr"/>
                </a:tc>
                <a:tc>
                  <a:txBody>
                    <a:bodyPr/>
                    <a:lstStyle/>
                    <a:p>
                      <a:r>
                        <a:rPr lang="tr-TR" sz="1200"/>
                        <a:t>Demir eksikliği anemisi, talasemi, kronik hastalık anemisi (bazı durumlarda).</a:t>
                      </a:r>
                    </a:p>
                  </a:txBody>
                  <a:tcPr marL="36106" marR="36106" marT="18053" marB="18053" anchor="ctr"/>
                </a:tc>
                <a:extLst>
                  <a:ext uri="{0D108BD9-81ED-4DB2-BD59-A6C34878D82A}">
                    <a16:rowId xmlns:a16="http://schemas.microsoft.com/office/drawing/2014/main" val="1601030679"/>
                  </a:ext>
                </a:extLst>
              </a:tr>
              <a:tr h="625809"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 marL="36106" marR="36106" marT="18053" marB="18053" anchor="ctr"/>
                </a:tc>
                <a:tc>
                  <a:txBody>
                    <a:bodyPr/>
                    <a:lstStyle/>
                    <a:p>
                      <a:r>
                        <a:rPr lang="tr-TR" sz="1200" b="1"/>
                        <a:t>Normositer Anemi</a:t>
                      </a:r>
                      <a:br>
                        <a:rPr lang="tr-TR" sz="1200"/>
                      </a:br>
                      <a:r>
                        <a:rPr lang="tr-TR" sz="1200"/>
                        <a:t>(MCV 80-100 fL)</a:t>
                      </a:r>
                    </a:p>
                  </a:txBody>
                  <a:tcPr marL="36106" marR="36106" marT="18053" marB="18053" anchor="ctr"/>
                </a:tc>
                <a:tc>
                  <a:txBody>
                    <a:bodyPr/>
                    <a:lstStyle/>
                    <a:p>
                      <a:r>
                        <a:rPr lang="tr-TR" sz="1200"/>
                        <a:t>Akut kan kaybı, aplastik anemi, hemolitik anemi, kronik hastalık anemisi.</a:t>
                      </a:r>
                    </a:p>
                  </a:txBody>
                  <a:tcPr marL="36106" marR="36106" marT="18053" marB="18053" anchor="ctr"/>
                </a:tc>
                <a:extLst>
                  <a:ext uri="{0D108BD9-81ED-4DB2-BD59-A6C34878D82A}">
                    <a16:rowId xmlns:a16="http://schemas.microsoft.com/office/drawing/2014/main" val="4283124207"/>
                  </a:ext>
                </a:extLst>
              </a:tr>
              <a:tr h="625809"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 marL="36106" marR="36106" marT="18053" marB="18053" anchor="ctr"/>
                </a:tc>
                <a:tc>
                  <a:txBody>
                    <a:bodyPr/>
                    <a:lstStyle/>
                    <a:p>
                      <a:r>
                        <a:rPr lang="tr-TR" sz="1200" b="1"/>
                        <a:t>Makrositer Anemi</a:t>
                      </a:r>
                      <a:br>
                        <a:rPr lang="tr-TR" sz="1200"/>
                      </a:br>
                      <a:r>
                        <a:rPr lang="tr-TR" sz="1200"/>
                        <a:t>(MCV &gt; 100 fL)</a:t>
                      </a:r>
                    </a:p>
                  </a:txBody>
                  <a:tcPr marL="36106" marR="36106" marT="18053" marB="18053" anchor="ctr"/>
                </a:tc>
                <a:tc>
                  <a:txBody>
                    <a:bodyPr/>
                    <a:lstStyle/>
                    <a:p>
                      <a:r>
                        <a:rPr lang="tr-TR" sz="1200"/>
                        <a:t>B12 vitamini eksikliği, folik asit eksikliği, alkolizm, karaciğer hastalıkları, hipotiroidizm.</a:t>
                      </a:r>
                    </a:p>
                  </a:txBody>
                  <a:tcPr marL="36106" marR="36106" marT="18053" marB="18053" anchor="ctr"/>
                </a:tc>
                <a:extLst>
                  <a:ext uri="{0D108BD9-81ED-4DB2-BD59-A6C34878D82A}">
                    <a16:rowId xmlns:a16="http://schemas.microsoft.com/office/drawing/2014/main" val="58528250"/>
                  </a:ext>
                </a:extLst>
              </a:tr>
              <a:tr h="372473">
                <a:tc>
                  <a:txBody>
                    <a:bodyPr/>
                    <a:lstStyle/>
                    <a:p>
                      <a:r>
                        <a:rPr lang="tr-TR" sz="1200" b="1"/>
                        <a:t>Eritrosit Üretimi</a:t>
                      </a:r>
                      <a:endParaRPr lang="tr-TR" sz="1200"/>
                    </a:p>
                  </a:txBody>
                  <a:tcPr marL="36106" marR="36106" marT="18053" marB="18053" anchor="ctr"/>
                </a:tc>
                <a:tc>
                  <a:txBody>
                    <a:bodyPr/>
                    <a:lstStyle/>
                    <a:p>
                      <a:r>
                        <a:rPr lang="tr-TR" sz="1200" b="1"/>
                        <a:t>Hipoproliferatif Anemiler</a:t>
                      </a:r>
                      <a:endParaRPr lang="tr-TR" sz="1200"/>
                    </a:p>
                  </a:txBody>
                  <a:tcPr marL="36106" marR="36106" marT="18053" marB="18053" anchor="ctr"/>
                </a:tc>
                <a:tc>
                  <a:txBody>
                    <a:bodyPr/>
                    <a:lstStyle/>
                    <a:p>
                      <a:r>
                        <a:rPr lang="tr-TR" sz="1200"/>
                        <a:t>Kemik iliği yetmezliği, demir eksikliği, kronik hastalık anemisi.</a:t>
                      </a:r>
                    </a:p>
                  </a:txBody>
                  <a:tcPr marL="36106" marR="36106" marT="18053" marB="18053" anchor="ctr"/>
                </a:tc>
                <a:extLst>
                  <a:ext uri="{0D108BD9-81ED-4DB2-BD59-A6C34878D82A}">
                    <a16:rowId xmlns:a16="http://schemas.microsoft.com/office/drawing/2014/main" val="2293704622"/>
                  </a:ext>
                </a:extLst>
              </a:tr>
              <a:tr h="372473"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 marL="36106" marR="36106" marT="18053" marB="18053" anchor="ctr"/>
                </a:tc>
                <a:tc>
                  <a:txBody>
                    <a:bodyPr/>
                    <a:lstStyle/>
                    <a:p>
                      <a:r>
                        <a:rPr lang="tr-TR" sz="1200" b="1"/>
                        <a:t>Artmış Yıkım veya Kayba Bağlı Anemiler</a:t>
                      </a:r>
                      <a:endParaRPr lang="tr-TR" sz="1200"/>
                    </a:p>
                  </a:txBody>
                  <a:tcPr marL="36106" marR="36106" marT="18053" marB="18053" anchor="ctr"/>
                </a:tc>
                <a:tc>
                  <a:txBody>
                    <a:bodyPr/>
                    <a:lstStyle/>
                    <a:p>
                      <a:r>
                        <a:rPr lang="tr-TR" sz="1200"/>
                        <a:t>Hemolitik anemiler (otoimmün, mekanik), akut veya kronik kan kaybı.</a:t>
                      </a:r>
                    </a:p>
                  </a:txBody>
                  <a:tcPr marL="36106" marR="36106" marT="18053" marB="18053" anchor="ctr"/>
                </a:tc>
                <a:extLst>
                  <a:ext uri="{0D108BD9-81ED-4DB2-BD59-A6C34878D82A}">
                    <a16:rowId xmlns:a16="http://schemas.microsoft.com/office/drawing/2014/main" val="3140928153"/>
                  </a:ext>
                </a:extLst>
              </a:tr>
              <a:tr h="372473">
                <a:tc>
                  <a:txBody>
                    <a:bodyPr/>
                    <a:lstStyle/>
                    <a:p>
                      <a:r>
                        <a:rPr lang="tr-TR" sz="1200" b="1"/>
                        <a:t>Patofizyoloji</a:t>
                      </a:r>
                      <a:endParaRPr lang="tr-TR" sz="1200"/>
                    </a:p>
                  </a:txBody>
                  <a:tcPr marL="36106" marR="36106" marT="18053" marB="18053" anchor="ctr"/>
                </a:tc>
                <a:tc>
                  <a:txBody>
                    <a:bodyPr/>
                    <a:lstStyle/>
                    <a:p>
                      <a:r>
                        <a:rPr lang="tr-TR" sz="1200" b="1"/>
                        <a:t>Kan Kaybına Bağlı Anemi</a:t>
                      </a:r>
                      <a:endParaRPr lang="tr-TR" sz="1200"/>
                    </a:p>
                  </a:txBody>
                  <a:tcPr marL="36106" marR="36106" marT="18053" marB="18053" anchor="ctr"/>
                </a:tc>
                <a:tc>
                  <a:txBody>
                    <a:bodyPr/>
                    <a:lstStyle/>
                    <a:p>
                      <a:r>
                        <a:rPr lang="tr-TR" sz="1200"/>
                        <a:t>Akut travma, gastrointestinal sistemden kronik kanama (ör. ülser, malignite).</a:t>
                      </a:r>
                    </a:p>
                  </a:txBody>
                  <a:tcPr marL="36106" marR="36106" marT="18053" marB="18053" anchor="ctr"/>
                </a:tc>
                <a:extLst>
                  <a:ext uri="{0D108BD9-81ED-4DB2-BD59-A6C34878D82A}">
                    <a16:rowId xmlns:a16="http://schemas.microsoft.com/office/drawing/2014/main" val="3832634475"/>
                  </a:ext>
                </a:extLst>
              </a:tr>
              <a:tr h="625809"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 marL="36106" marR="36106" marT="18053" marB="18053" anchor="ctr"/>
                </a:tc>
                <a:tc>
                  <a:txBody>
                    <a:bodyPr/>
                    <a:lstStyle/>
                    <a:p>
                      <a:r>
                        <a:rPr lang="tr-TR" sz="1200" b="1"/>
                        <a:t>Üretim Bozukluğuna Bağlı Anemi</a:t>
                      </a:r>
                      <a:endParaRPr lang="tr-TR" sz="1200"/>
                    </a:p>
                  </a:txBody>
                  <a:tcPr marL="36106" marR="36106" marT="18053" marB="18053" anchor="ctr"/>
                </a:tc>
                <a:tc>
                  <a:txBody>
                    <a:bodyPr/>
                    <a:lstStyle/>
                    <a:p>
                      <a:r>
                        <a:rPr lang="tr-TR" sz="1200"/>
                        <a:t>Demir eksikliği, B12 eksikliği, aplastik anemi, kemik iliği infiltrasyonu (lösemi, myelofibroz).</a:t>
                      </a:r>
                    </a:p>
                  </a:txBody>
                  <a:tcPr marL="36106" marR="36106" marT="18053" marB="18053" anchor="ctr"/>
                </a:tc>
                <a:extLst>
                  <a:ext uri="{0D108BD9-81ED-4DB2-BD59-A6C34878D82A}">
                    <a16:rowId xmlns:a16="http://schemas.microsoft.com/office/drawing/2014/main" val="2320314639"/>
                  </a:ext>
                </a:extLst>
              </a:tr>
              <a:tr h="625809"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 marL="36106" marR="36106" marT="18053" marB="18053" anchor="ctr"/>
                </a:tc>
                <a:tc>
                  <a:txBody>
                    <a:bodyPr/>
                    <a:lstStyle/>
                    <a:p>
                      <a:r>
                        <a:rPr lang="tr-TR" sz="1200" b="1"/>
                        <a:t>Artmış Yıkıma Bağlı Anemi (Hemolitik Anemi)</a:t>
                      </a:r>
                      <a:endParaRPr lang="tr-TR" sz="1200"/>
                    </a:p>
                  </a:txBody>
                  <a:tcPr marL="36106" marR="36106" marT="18053" marB="18053" anchor="ctr"/>
                </a:tc>
                <a:tc>
                  <a:txBody>
                    <a:bodyPr/>
                    <a:lstStyle/>
                    <a:p>
                      <a:r>
                        <a:rPr lang="tr-TR" sz="1200"/>
                        <a:t>Sferositoz, G6PD eksikliği, otoimmün hemolitik anemi, enfeksiyonlara bağlı hemoliz.</a:t>
                      </a:r>
                    </a:p>
                  </a:txBody>
                  <a:tcPr marL="36106" marR="36106" marT="18053" marB="18053" anchor="ctr"/>
                </a:tc>
                <a:extLst>
                  <a:ext uri="{0D108BD9-81ED-4DB2-BD59-A6C34878D82A}">
                    <a16:rowId xmlns:a16="http://schemas.microsoft.com/office/drawing/2014/main" val="3362530037"/>
                  </a:ext>
                </a:extLst>
              </a:tr>
              <a:tr h="372473">
                <a:tc>
                  <a:txBody>
                    <a:bodyPr/>
                    <a:lstStyle/>
                    <a:p>
                      <a:r>
                        <a:rPr lang="tr-TR" sz="1200" b="1"/>
                        <a:t>Etiyoloji</a:t>
                      </a:r>
                      <a:endParaRPr lang="tr-TR" sz="1200"/>
                    </a:p>
                  </a:txBody>
                  <a:tcPr marL="36106" marR="36106" marT="18053" marB="18053" anchor="ctr"/>
                </a:tc>
                <a:tc>
                  <a:txBody>
                    <a:bodyPr/>
                    <a:lstStyle/>
                    <a:p>
                      <a:r>
                        <a:rPr lang="tr-TR" sz="1200" b="1"/>
                        <a:t>Beslenme Eksikliğine Bağlı Anemiler</a:t>
                      </a:r>
                      <a:endParaRPr lang="tr-TR" sz="1200"/>
                    </a:p>
                  </a:txBody>
                  <a:tcPr marL="36106" marR="36106" marT="18053" marB="18053" anchor="ctr"/>
                </a:tc>
                <a:tc>
                  <a:txBody>
                    <a:bodyPr/>
                    <a:lstStyle/>
                    <a:p>
                      <a:r>
                        <a:rPr lang="tr-TR" sz="1200"/>
                        <a:t>Demir, folik asit veya B12 vitamini eksikliği.</a:t>
                      </a:r>
                    </a:p>
                  </a:txBody>
                  <a:tcPr marL="36106" marR="36106" marT="18053" marB="18053" anchor="ctr"/>
                </a:tc>
                <a:extLst>
                  <a:ext uri="{0D108BD9-81ED-4DB2-BD59-A6C34878D82A}">
                    <a16:rowId xmlns:a16="http://schemas.microsoft.com/office/drawing/2014/main" val="436396900"/>
                  </a:ext>
                </a:extLst>
              </a:tr>
              <a:tr h="372473"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 marL="36106" marR="36106" marT="18053" marB="18053" anchor="ctr"/>
                </a:tc>
                <a:tc>
                  <a:txBody>
                    <a:bodyPr/>
                    <a:lstStyle/>
                    <a:p>
                      <a:r>
                        <a:rPr lang="tr-TR" sz="1200" b="1"/>
                        <a:t>Genetik Nedenlere Bağlı Anemiler</a:t>
                      </a:r>
                      <a:endParaRPr lang="tr-TR" sz="1200"/>
                    </a:p>
                  </a:txBody>
                  <a:tcPr marL="36106" marR="36106" marT="18053" marB="18053" anchor="ctr"/>
                </a:tc>
                <a:tc>
                  <a:txBody>
                    <a:bodyPr/>
                    <a:lstStyle/>
                    <a:p>
                      <a:r>
                        <a:rPr lang="tr-TR" sz="1200"/>
                        <a:t>Talasemi, orak hücreli anemi, enzim eksiklikleri (G6PD eksikliği).</a:t>
                      </a:r>
                    </a:p>
                  </a:txBody>
                  <a:tcPr marL="36106" marR="36106" marT="18053" marB="18053" anchor="ctr"/>
                </a:tc>
                <a:extLst>
                  <a:ext uri="{0D108BD9-81ED-4DB2-BD59-A6C34878D82A}">
                    <a16:rowId xmlns:a16="http://schemas.microsoft.com/office/drawing/2014/main" val="3599715325"/>
                  </a:ext>
                </a:extLst>
              </a:tr>
              <a:tr h="372473"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 marL="36106" marR="36106" marT="18053" marB="18053" anchor="ctr"/>
                </a:tc>
                <a:tc>
                  <a:txBody>
                    <a:bodyPr/>
                    <a:lstStyle/>
                    <a:p>
                      <a:r>
                        <a:rPr lang="tr-TR" sz="1200" b="1"/>
                        <a:t>Enfeksiyona Bağlı Anemiler</a:t>
                      </a:r>
                      <a:endParaRPr lang="tr-TR" sz="1200"/>
                    </a:p>
                  </a:txBody>
                  <a:tcPr marL="36106" marR="36106" marT="18053" marB="18053" anchor="ctr"/>
                </a:tc>
                <a:tc>
                  <a:txBody>
                    <a:bodyPr/>
                    <a:lstStyle/>
                    <a:p>
                      <a:r>
                        <a:rPr lang="tr-TR" sz="1200"/>
                        <a:t>Kronik enfeksiyonlara veya paraziter hastalıklara (ör. sıtma) bağlı.</a:t>
                      </a:r>
                    </a:p>
                  </a:txBody>
                  <a:tcPr marL="36106" marR="36106" marT="18053" marB="18053" anchor="ctr"/>
                </a:tc>
                <a:extLst>
                  <a:ext uri="{0D108BD9-81ED-4DB2-BD59-A6C34878D82A}">
                    <a16:rowId xmlns:a16="http://schemas.microsoft.com/office/drawing/2014/main" val="4097598936"/>
                  </a:ext>
                </a:extLst>
              </a:tr>
              <a:tr h="625809"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 marL="36106" marR="36106" marT="18053" marB="18053" anchor="ctr"/>
                </a:tc>
                <a:tc>
                  <a:txBody>
                    <a:bodyPr/>
                    <a:lstStyle/>
                    <a:p>
                      <a:r>
                        <a:rPr lang="tr-TR" sz="1200" b="1"/>
                        <a:t>Kronik Hastalık Anemileri</a:t>
                      </a:r>
                      <a:endParaRPr lang="tr-TR" sz="1200"/>
                    </a:p>
                  </a:txBody>
                  <a:tcPr marL="36106" marR="36106" marT="18053" marB="18053" anchor="ctr"/>
                </a:tc>
                <a:tc>
                  <a:txBody>
                    <a:bodyPr/>
                    <a:lstStyle/>
                    <a:p>
                      <a:r>
                        <a:rPr lang="tr-TR" sz="1200" dirty="0"/>
                        <a:t>Enflamasyona bağlı demir metabolizması bozukluğu (ör. romatoid artrit, kronik böbrek yetmezliği).</a:t>
                      </a:r>
                    </a:p>
                  </a:txBody>
                  <a:tcPr marL="36106" marR="36106" marT="18053" marB="18053" anchor="ctr"/>
                </a:tc>
                <a:extLst>
                  <a:ext uri="{0D108BD9-81ED-4DB2-BD59-A6C34878D82A}">
                    <a16:rowId xmlns:a16="http://schemas.microsoft.com/office/drawing/2014/main" val="2685772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9634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92A89FCD-E974-31A3-A3AD-980F0B4EC2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985554"/>
              </p:ext>
            </p:extLst>
          </p:nvPr>
        </p:nvGraphicFramePr>
        <p:xfrm>
          <a:off x="643467" y="288485"/>
          <a:ext cx="10905067" cy="650192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648268">
                  <a:extLst>
                    <a:ext uri="{9D8B030D-6E8A-4147-A177-3AD203B41FA5}">
                      <a16:colId xmlns:a16="http://schemas.microsoft.com/office/drawing/2014/main" val="1899910211"/>
                    </a:ext>
                  </a:extLst>
                </a:gridCol>
                <a:gridCol w="3850103">
                  <a:extLst>
                    <a:ext uri="{9D8B030D-6E8A-4147-A177-3AD203B41FA5}">
                      <a16:colId xmlns:a16="http://schemas.microsoft.com/office/drawing/2014/main" val="2542854961"/>
                    </a:ext>
                  </a:extLst>
                </a:gridCol>
                <a:gridCol w="4406696">
                  <a:extLst>
                    <a:ext uri="{9D8B030D-6E8A-4147-A177-3AD203B41FA5}">
                      <a16:colId xmlns:a16="http://schemas.microsoft.com/office/drawing/2014/main" val="2220086723"/>
                    </a:ext>
                  </a:extLst>
                </a:gridCol>
              </a:tblGrid>
              <a:tr h="390687">
                <a:tc>
                  <a:txBody>
                    <a:bodyPr/>
                    <a:lstStyle/>
                    <a:p>
                      <a:r>
                        <a:rPr lang="tr-T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Criterion</a:t>
                      </a:r>
                      <a:endParaRPr lang="tr-T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38212" marR="82927" marT="82927" marB="82927" anchor="ctr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Type of Anemia</a:t>
                      </a:r>
                      <a:endParaRPr lang="tr-T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38212" marR="82927" marT="82927" marB="82927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Explanation</a:t>
                      </a:r>
                      <a:endParaRPr lang="tr-T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38212" marR="82927" marT="82927" marB="82927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561418"/>
                  </a:ext>
                </a:extLst>
              </a:tr>
              <a:tr h="562416">
                <a:tc>
                  <a:txBody>
                    <a:bodyPr/>
                    <a:lstStyle/>
                    <a:p>
                      <a:r>
                        <a:rPr lang="tr-T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Red Blood Cell Size (MCV)</a:t>
                      </a:r>
                      <a:endParaRPr lang="tr-T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38212" marR="82927" marT="82927" marB="82927" anchor="ctr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Microcytic Anemia</a:t>
                      </a:r>
                      <a:br>
                        <a:rPr lang="tr-T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</a:br>
                      <a:r>
                        <a:rPr lang="tr-T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(MCV &lt; 80 fL)</a:t>
                      </a:r>
                    </a:p>
                  </a:txBody>
                  <a:tcPr marL="138212" marR="82927" marT="82927" marB="82927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Iron deficiency anemia, thalassemia, anemia of chronic disease (in some cases).</a:t>
                      </a:r>
                    </a:p>
                  </a:txBody>
                  <a:tcPr marL="138212" marR="82927" marT="82927" marB="82927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418313"/>
                  </a:ext>
                </a:extLst>
              </a:tr>
              <a:tr h="562416">
                <a:tc>
                  <a:txBody>
                    <a:bodyPr/>
                    <a:lstStyle/>
                    <a:p>
                      <a:endParaRPr lang="tr-T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38212" marR="82927" marT="82927" marB="82927" anchor="ctr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Normocytic Anemia</a:t>
                      </a:r>
                      <a:br>
                        <a:rPr lang="tr-T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</a:br>
                      <a:r>
                        <a:rPr lang="tr-T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(MCV 80-100 fL)</a:t>
                      </a:r>
                    </a:p>
                  </a:txBody>
                  <a:tcPr marL="138212" marR="82927" marT="82927" marB="82927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Acute blood loss, aplastic anemia, hemolytic anemia, anemia of chronic disease.</a:t>
                      </a:r>
                    </a:p>
                  </a:txBody>
                  <a:tcPr marL="138212" marR="82927" marT="82927" marB="82927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714262"/>
                  </a:ext>
                </a:extLst>
              </a:tr>
              <a:tr h="562416">
                <a:tc>
                  <a:txBody>
                    <a:bodyPr/>
                    <a:lstStyle/>
                    <a:p>
                      <a:endParaRPr lang="tr-T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38212" marR="82927" marT="82927" marB="82927" anchor="ctr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Macrocytic Anemia</a:t>
                      </a:r>
                      <a:br>
                        <a:rPr lang="tr-T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</a:br>
                      <a:r>
                        <a:rPr lang="tr-T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(MCV &gt; 100 fL)</a:t>
                      </a:r>
                    </a:p>
                  </a:txBody>
                  <a:tcPr marL="138212" marR="82927" marT="82927" marB="82927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Vitamin B12 deficiency, folic acid deficiency, alcoholism, liver diseases, hypothyroidism.</a:t>
                      </a:r>
                    </a:p>
                  </a:txBody>
                  <a:tcPr marL="138212" marR="82927" marT="82927" marB="82927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670964"/>
                  </a:ext>
                </a:extLst>
              </a:tr>
              <a:tr h="390687">
                <a:tc>
                  <a:txBody>
                    <a:bodyPr/>
                    <a:lstStyle/>
                    <a:p>
                      <a:r>
                        <a:rPr lang="tr-T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Erythrocyte Production</a:t>
                      </a:r>
                      <a:endParaRPr lang="tr-T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38212" marR="82927" marT="82927" marB="82927" anchor="ctr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Hypoproliferative Anemias</a:t>
                      </a:r>
                      <a:endParaRPr lang="tr-T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38212" marR="82927" marT="82927" marB="82927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Bone marrow failure, iron deficiency, anemia of chronic disease.</a:t>
                      </a:r>
                    </a:p>
                  </a:txBody>
                  <a:tcPr marL="138212" marR="82927" marT="82927" marB="82927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041451"/>
                  </a:ext>
                </a:extLst>
              </a:tr>
              <a:tr h="390687">
                <a:tc>
                  <a:txBody>
                    <a:bodyPr/>
                    <a:lstStyle/>
                    <a:p>
                      <a:endParaRPr lang="tr-T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38212" marR="82927" marT="82927" marB="82927" anchor="ctr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Anemias Due to Increased Destruction or Loss</a:t>
                      </a:r>
                      <a:endParaRPr lang="tr-T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38212" marR="82927" marT="82927" marB="82927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Hemolytic anemias (autoimmune, mechanical), acute or chronic blood loss.</a:t>
                      </a:r>
                    </a:p>
                  </a:txBody>
                  <a:tcPr marL="138212" marR="82927" marT="82927" marB="82927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367821"/>
                  </a:ext>
                </a:extLst>
              </a:tr>
              <a:tr h="390687">
                <a:tc>
                  <a:txBody>
                    <a:bodyPr/>
                    <a:lstStyle/>
                    <a:p>
                      <a:r>
                        <a:rPr lang="tr-T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Pathophysiology</a:t>
                      </a:r>
                      <a:endParaRPr lang="tr-T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38212" marR="82927" marT="82927" marB="82927" anchor="ctr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Anemia Due to Blood Loss</a:t>
                      </a:r>
                      <a:endParaRPr lang="tr-T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38212" marR="82927" marT="82927" marB="82927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Acute trauma, chronic gastrointestinal bleeding (e.g., ulcer, malignancy).</a:t>
                      </a:r>
                    </a:p>
                  </a:txBody>
                  <a:tcPr marL="138212" marR="82927" marT="82927" marB="82927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426475"/>
                  </a:ext>
                </a:extLst>
              </a:tr>
              <a:tr h="562416">
                <a:tc>
                  <a:txBody>
                    <a:bodyPr/>
                    <a:lstStyle/>
                    <a:p>
                      <a:endParaRPr lang="tr-T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38212" marR="82927" marT="82927" marB="82927" anchor="ctr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Anemia Due to Production Defects</a:t>
                      </a:r>
                      <a:endParaRPr lang="tr-T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38212" marR="82927" marT="82927" marB="82927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Iron deficiency, vitamin B12 deficiency, aplastic anemia, bone marrow infiltration (leukemia, myelofibrosis).</a:t>
                      </a:r>
                    </a:p>
                  </a:txBody>
                  <a:tcPr marL="138212" marR="82927" marT="82927" marB="82927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52155"/>
                  </a:ext>
                </a:extLst>
              </a:tr>
              <a:tr h="562416">
                <a:tc>
                  <a:txBody>
                    <a:bodyPr/>
                    <a:lstStyle/>
                    <a:p>
                      <a:endParaRPr lang="tr-T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38212" marR="82927" marT="82927" marB="82927" anchor="ctr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Anemia Due to Increased Destruction (Hemolytic Anemia)</a:t>
                      </a:r>
                      <a:endParaRPr lang="tr-T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38212" marR="82927" marT="82927" marB="82927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Spherocytosis, G6PD deficiency, autoimmune hemolytic anemia, hemolysis due to infections.</a:t>
                      </a:r>
                    </a:p>
                  </a:txBody>
                  <a:tcPr marL="138212" marR="82927" marT="82927" marB="82927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09420"/>
                  </a:ext>
                </a:extLst>
              </a:tr>
              <a:tr h="390687">
                <a:tc>
                  <a:txBody>
                    <a:bodyPr/>
                    <a:lstStyle/>
                    <a:p>
                      <a:r>
                        <a:rPr lang="tr-T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Etiology</a:t>
                      </a:r>
                      <a:endParaRPr lang="tr-T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38212" marR="82927" marT="82927" marB="82927" anchor="ctr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Nutritional Deficiency Anemias</a:t>
                      </a:r>
                      <a:endParaRPr lang="tr-T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38212" marR="82927" marT="82927" marB="82927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Deficiency of iron, folic acid, or vitamin B12.</a:t>
                      </a:r>
                    </a:p>
                  </a:txBody>
                  <a:tcPr marL="138212" marR="82927" marT="82927" marB="82927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362901"/>
                  </a:ext>
                </a:extLst>
              </a:tr>
              <a:tr h="562416">
                <a:tc>
                  <a:txBody>
                    <a:bodyPr/>
                    <a:lstStyle/>
                    <a:p>
                      <a:endParaRPr lang="tr-T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38212" marR="82927" marT="82927" marB="82927" anchor="ctr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Genetic</a:t>
                      </a:r>
                      <a:r>
                        <a:rPr lang="tr-TR" sz="11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tr-TR" sz="1100" b="1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Causes</a:t>
                      </a:r>
                      <a:r>
                        <a:rPr lang="tr-TR" sz="11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of </a:t>
                      </a:r>
                      <a:r>
                        <a:rPr lang="tr-TR" sz="1100" b="1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Anemia</a:t>
                      </a:r>
                      <a:endParaRPr lang="tr-TR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38212" marR="82927" marT="82927" marB="82927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Thalassemia, sickle cell anemia, enzyme deficiencies (e.g., G6PD deficiency).</a:t>
                      </a:r>
                    </a:p>
                  </a:txBody>
                  <a:tcPr marL="138212" marR="82927" marT="82927" marB="82927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862076"/>
                  </a:ext>
                </a:extLst>
              </a:tr>
              <a:tr h="390687">
                <a:tc>
                  <a:txBody>
                    <a:bodyPr/>
                    <a:lstStyle/>
                    <a:p>
                      <a:endParaRPr lang="tr-T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38212" marR="82927" marT="82927" marB="82927" anchor="ctr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Anemia Related to Infections</a:t>
                      </a:r>
                      <a:endParaRPr lang="tr-T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38212" marR="82927" marT="82927" marB="82927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Chronic infections or parasitic diseases (e.g., malaria).</a:t>
                      </a:r>
                    </a:p>
                  </a:txBody>
                  <a:tcPr marL="138212" marR="82927" marT="82927" marB="82927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02276"/>
                  </a:ext>
                </a:extLst>
              </a:tr>
              <a:tr h="562416">
                <a:tc>
                  <a:txBody>
                    <a:bodyPr/>
                    <a:lstStyle/>
                    <a:p>
                      <a:endParaRPr lang="tr-T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38212" marR="82927" marT="82927" marB="82927" anchor="ctr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Anemias of Chronic Diseases</a:t>
                      </a:r>
                      <a:endParaRPr lang="tr-T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38212" marR="82927" marT="82927" marB="82927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Impaired</a:t>
                      </a:r>
                      <a:r>
                        <a:rPr lang="tr-TR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tr-TR" sz="11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iron</a:t>
                      </a:r>
                      <a:r>
                        <a:rPr lang="tr-TR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tr-TR" sz="11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metabolism</a:t>
                      </a:r>
                      <a:r>
                        <a:rPr lang="tr-TR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tr-TR" sz="11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due</a:t>
                      </a:r>
                      <a:r>
                        <a:rPr lang="tr-TR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tr-TR" sz="11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to</a:t>
                      </a:r>
                      <a:r>
                        <a:rPr lang="tr-TR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tr-TR" sz="11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inflammation</a:t>
                      </a:r>
                      <a:r>
                        <a:rPr lang="tr-TR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(</a:t>
                      </a:r>
                      <a:r>
                        <a:rPr lang="tr-TR" sz="11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e.g</a:t>
                      </a:r>
                      <a:r>
                        <a:rPr lang="tr-TR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., </a:t>
                      </a:r>
                      <a:r>
                        <a:rPr lang="tr-TR" sz="11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rheumatoid</a:t>
                      </a:r>
                      <a:r>
                        <a:rPr lang="tr-TR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tr-TR" sz="11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arthritis</a:t>
                      </a:r>
                      <a:r>
                        <a:rPr lang="tr-TR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, </a:t>
                      </a:r>
                      <a:r>
                        <a:rPr lang="tr-TR" sz="11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chronic</a:t>
                      </a:r>
                      <a:r>
                        <a:rPr lang="tr-TR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tr-TR" sz="11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kidney</a:t>
                      </a:r>
                      <a:r>
                        <a:rPr lang="tr-TR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tr-TR" sz="11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disease</a:t>
                      </a:r>
                      <a:r>
                        <a:rPr lang="tr-TR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).</a:t>
                      </a:r>
                    </a:p>
                  </a:txBody>
                  <a:tcPr marL="138212" marR="82927" marT="82927" marB="82927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06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0643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CA06CD6-90CA-4C45-856C-6771339E1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84235384-1D14-EEAB-B539-44D5A367B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507"/>
            <a:ext cx="3494362" cy="493098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MESAJ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021601D-2758-4B15-A31C-FDA184C51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A133D90-E0F4-C341-B75D-4E6020ABA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0" y="963507"/>
            <a:ext cx="6250940" cy="2304627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342900" lvl="0">
              <a:tabLst>
                <a:tab pos="457200" algn="l"/>
              </a:tabLst>
            </a:pPr>
            <a:r>
              <a:rPr lang="en-US" sz="1600" b="1">
                <a:effectLst/>
              </a:rPr>
              <a:t>Anemi, multifaktöriyel bir durumdur ve klinik anlamda iyi bir analiz gerektirir.</a:t>
            </a:r>
            <a:endParaRPr lang="en-US" sz="1600">
              <a:effectLst/>
            </a:endParaRPr>
          </a:p>
          <a:p>
            <a:pPr marL="342900" lvl="0">
              <a:tabLst>
                <a:tab pos="457200" algn="l"/>
              </a:tabLst>
            </a:pPr>
            <a:r>
              <a:rPr lang="en-US" sz="1600" b="1">
                <a:effectLst/>
              </a:rPr>
              <a:t>Aneminin morfolojik ve etiyolojik sınıflandırması klinik yönetimde rehberdir.</a:t>
            </a:r>
            <a:endParaRPr lang="en-US" sz="1600">
              <a:effectLst/>
            </a:endParaRPr>
          </a:p>
          <a:p>
            <a:pPr marL="342900" lvl="0">
              <a:tabLst>
                <a:tab pos="457200" algn="l"/>
              </a:tabLst>
            </a:pPr>
            <a:r>
              <a:rPr lang="en-US" sz="1600" b="1">
                <a:effectLst/>
              </a:rPr>
              <a:t>Laboratuvar testleri, aneminin nedenini belirlemede kritik rol oynar.</a:t>
            </a:r>
            <a:endParaRPr lang="en-US" sz="1600">
              <a:effectLst/>
            </a:endParaRPr>
          </a:p>
          <a:p>
            <a:pPr marL="342900" lvl="0">
              <a:tabLst>
                <a:tab pos="457200" algn="l"/>
              </a:tabLst>
            </a:pPr>
            <a:r>
              <a:rPr lang="en-US" sz="1600" b="1">
                <a:effectLst/>
              </a:rPr>
              <a:t>Anemi, basit bir eksiklikten ciddi sistemik hastalıklara kadar çeşitli hastalıkların belirtisi olabilir.</a:t>
            </a:r>
            <a:endParaRPr lang="en-US" sz="1600">
              <a:effectLst/>
            </a:endParaRPr>
          </a:p>
          <a:p>
            <a:endParaRPr lang="en-US" sz="1600"/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B38FC0F0-A3A3-F1B7-C9BB-9445FBF6CBA6}"/>
              </a:ext>
            </a:extLst>
          </p:cNvPr>
          <p:cNvSpPr txBox="1">
            <a:spLocks/>
          </p:cNvSpPr>
          <p:nvPr/>
        </p:nvSpPr>
        <p:spPr>
          <a:xfrm>
            <a:off x="4976030" y="3589866"/>
            <a:ext cx="6250940" cy="2304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>
              <a:tabLst>
                <a:tab pos="457200" algn="l"/>
              </a:tabLst>
            </a:pPr>
            <a:r>
              <a:rPr lang="en-US" sz="1600" b="1">
                <a:effectLst/>
              </a:rPr>
              <a:t>Anemia is a multifactorial condition requiring thorough clinical analysis.</a:t>
            </a:r>
            <a:endParaRPr lang="en-US" sz="1600">
              <a:effectLst/>
            </a:endParaRPr>
          </a:p>
          <a:p>
            <a:pPr marL="342900" lvl="0">
              <a:tabLst>
                <a:tab pos="457200" algn="l"/>
              </a:tabLst>
            </a:pPr>
            <a:r>
              <a:rPr lang="en-US" sz="1600" b="1">
                <a:effectLst/>
              </a:rPr>
              <a:t>Morphological and etiological classification of anemia guides clinical management.</a:t>
            </a:r>
            <a:endParaRPr lang="en-US" sz="1600">
              <a:effectLst/>
            </a:endParaRPr>
          </a:p>
          <a:p>
            <a:pPr marL="342900" lvl="0">
              <a:tabLst>
                <a:tab pos="457200" algn="l"/>
              </a:tabLst>
            </a:pPr>
            <a:r>
              <a:rPr lang="en-US" sz="1600" b="1">
                <a:effectLst/>
              </a:rPr>
              <a:t>Laboratory tests play a critical role in determining the cause of anemia.</a:t>
            </a:r>
            <a:endParaRPr lang="en-US" sz="1600">
              <a:effectLst/>
            </a:endParaRPr>
          </a:p>
          <a:p>
            <a:pPr marL="342900" lvl="0">
              <a:tabLst>
                <a:tab pos="457200" algn="l"/>
              </a:tabLst>
            </a:pPr>
            <a:r>
              <a:rPr lang="en-US" sz="1600" b="1">
                <a:effectLst/>
              </a:rPr>
              <a:t>Anemia can be a sign of simple deficiencies or serious systemic diseases.</a:t>
            </a:r>
            <a:endParaRPr lang="en-US" sz="1600">
              <a:effectLst/>
            </a:endParaRPr>
          </a:p>
          <a:p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138036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23EC8FC1-F18E-B598-A9B4-44B98CE20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tr-TR" sz="4800" b="1" i="0" u="none" strike="noStrike">
                <a:effectLst/>
              </a:rPr>
              <a:t>Anemi nedir? / What is anemia?</a:t>
            </a:r>
            <a:br>
              <a:rPr lang="tr-TR" sz="4800" b="0" i="0" u="none" strike="noStrike">
                <a:effectLst/>
              </a:rPr>
            </a:br>
            <a:endParaRPr lang="tr-TR" sz="480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92ACFC7-A36F-9DAE-E024-441C30CA3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sz="2400" b="0" i="0" u="none" strike="noStrike">
                <a:effectLst/>
              </a:rPr>
              <a:t>Kırmızı kan hücrelerinin (RBC), hemoglobinin veya hematokritin azalmasıyla karakterize bir kan hastalığıdır.</a:t>
            </a:r>
            <a:br>
              <a:rPr lang="tr-TR" sz="2400" b="0" i="0" u="none" strike="noStrike">
                <a:effectLst/>
              </a:rPr>
            </a:br>
            <a:endParaRPr lang="tr-TR" sz="2400" b="0" i="0" u="none" strike="noStrike">
              <a:effectLst/>
            </a:endParaRPr>
          </a:p>
          <a:p>
            <a:r>
              <a:rPr lang="tr-TR" sz="2400" b="0" i="0" u="none" strike="noStrike">
                <a:effectLst/>
                <a:latin typeface="Segoe UI Web (West European)"/>
              </a:rPr>
              <a:t>It is a blood disorder characterized by a decrease in red blood cells (RBC), hemoglobin or hematocrit.</a:t>
            </a:r>
            <a:endParaRPr lang="tr-TR" sz="24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7078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A5B5861-40B4-EA93-48E7-685A27640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701" y="593768"/>
            <a:ext cx="10515600" cy="815974"/>
          </a:xfrm>
        </p:spPr>
        <p:txBody>
          <a:bodyPr>
            <a:normAutofit fontScale="90000"/>
          </a:bodyPr>
          <a:lstStyle/>
          <a:p>
            <a:br>
              <a:rPr lang="tr-TR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Erythropoiesis</a:t>
            </a:r>
            <a:r>
              <a:rPr lang="tr-TR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Hemoglobin </a:t>
            </a:r>
            <a:r>
              <a:rPr lang="tr-TR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br>
              <a:rPr lang="tr-TR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Eritropoez</a:t>
            </a:r>
            <a:r>
              <a:rPr lang="tr-TR" sz="4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ve Hemoglobin Yapısı</a:t>
            </a:r>
            <a:br>
              <a:rPr lang="tr-TR" sz="4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tr-TR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AF0E191-8E2C-8CA3-EDF7-7D442409A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1922"/>
            <a:ext cx="5257800" cy="4455041"/>
          </a:xfrm>
        </p:spPr>
        <p:txBody>
          <a:bodyPr>
            <a:normAutofit/>
          </a:bodyPr>
          <a:lstStyle/>
          <a:p>
            <a:r>
              <a:rPr lang="tr-TR" sz="1200" b="1" kern="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Erythropoiesis</a:t>
            </a:r>
            <a:endParaRPr lang="tr-TR" sz="1800" kern="100" dirty="0">
              <a:effectLst/>
              <a:highlight>
                <a:srgbClr val="FFFF00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tr-TR" sz="18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Definition: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Erythropoiesis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producing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blood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cells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erythrocytes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in </a:t>
            </a: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bone </a:t>
            </a: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marrow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8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tr-TR" sz="18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Main </a:t>
            </a:r>
            <a:r>
              <a:rPr lang="tr-TR" sz="18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Stages</a:t>
            </a:r>
            <a:r>
              <a:rPr lang="tr-TR" sz="18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r-TR" sz="18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18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Hematopoietic</a:t>
            </a:r>
            <a:r>
              <a:rPr lang="tr-TR" sz="18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stem</a:t>
            </a:r>
            <a:r>
              <a:rPr lang="tr-TR" sz="18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cell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→ </a:t>
            </a:r>
            <a:r>
              <a:rPr lang="tr-TR" sz="18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Proerythroblast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→ </a:t>
            </a:r>
            <a:r>
              <a:rPr lang="tr-TR" sz="18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Erythroblast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→ </a:t>
            </a:r>
            <a:r>
              <a:rPr lang="tr-TR" sz="18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Reticulocyte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→ </a:t>
            </a:r>
            <a:r>
              <a:rPr lang="tr-TR" sz="18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Mature</a:t>
            </a:r>
            <a:r>
              <a:rPr lang="tr-TR" sz="18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erythrocyte</a:t>
            </a:r>
            <a:endParaRPr lang="tr-TR" sz="18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tr-TR" sz="18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Regulatory</a:t>
            </a:r>
            <a:r>
              <a:rPr lang="tr-TR" sz="18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tr-TR" sz="18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r-TR" sz="18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Erythropoietin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(EPO): </a:t>
            </a: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Secreted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kidneys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response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hypoxia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8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Vitamins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B12, </a:t>
            </a: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folic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acid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iron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8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Bone </a:t>
            </a: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marrow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microenvironment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Supportive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stromal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cells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cytokines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8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tr-TR" sz="4000" dirty="0"/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6DB84BF2-CC3C-A967-90C1-2D8018A0D729}"/>
              </a:ext>
            </a:extLst>
          </p:cNvPr>
          <p:cNvSpPr txBox="1">
            <a:spLocks/>
          </p:cNvSpPr>
          <p:nvPr/>
        </p:nvSpPr>
        <p:spPr>
          <a:xfrm>
            <a:off x="6524501" y="1721921"/>
            <a:ext cx="5257800" cy="4455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b="1" kern="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Eritropoez</a:t>
            </a:r>
            <a:endParaRPr lang="tr-TR" sz="1800" kern="100" dirty="0">
              <a:effectLst/>
              <a:highlight>
                <a:srgbClr val="FFFF00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tr-TR" sz="18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Tanım: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Eritropoez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kırmızı kan hücrelerinin (eritrositlerin) kemik iliğinde üretim sürecidir.</a:t>
            </a:r>
            <a:endParaRPr lang="tr-TR" sz="18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tr-TR" sz="18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 Aşamalar:</a:t>
            </a:r>
            <a:endParaRPr lang="tr-TR" sz="18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18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Hematopoietik</a:t>
            </a:r>
            <a:r>
              <a:rPr lang="tr-TR" sz="18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kök hücre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→ </a:t>
            </a:r>
            <a:r>
              <a:rPr lang="tr-TR" sz="18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Proeritroblast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→ </a:t>
            </a:r>
            <a:r>
              <a:rPr lang="tr-TR" sz="18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Eritroblast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→ </a:t>
            </a:r>
            <a:b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18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Retikülosit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→ </a:t>
            </a:r>
            <a:r>
              <a:rPr lang="tr-TR" sz="18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Olgun eritrosit</a:t>
            </a:r>
            <a:endParaRPr lang="tr-TR" sz="18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tr-TR" sz="18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Düzenleyici Faktörler:</a:t>
            </a:r>
            <a:endParaRPr lang="tr-TR" sz="18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Eritropoietin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(EPO): Hipoksiye yanıt olarak böbreklerden salgılanır.</a:t>
            </a:r>
            <a:endParaRPr lang="tr-TR" sz="18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Vitaminler: B12, folik asit ve demir.</a:t>
            </a:r>
            <a:endParaRPr lang="tr-TR" sz="18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Kemik iliği </a:t>
            </a: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mikroçevresi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Destekleyici </a:t>
            </a:r>
            <a:r>
              <a:rPr lang="tr-TR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stromal</a:t>
            </a:r>
            <a:r>
              <a:rPr lang="tr-TR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hücreler ve sitokinler.</a:t>
            </a:r>
            <a:endParaRPr lang="tr-TR" sz="18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620946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CE23D59-15EB-3DAA-9EC5-41B08A6AC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0164" y="455405"/>
            <a:ext cx="4565072" cy="1242766"/>
          </a:xfrm>
        </p:spPr>
        <p:txBody>
          <a:bodyPr>
            <a:noAutofit/>
          </a:bodyPr>
          <a:lstStyle/>
          <a:p>
            <a:r>
              <a:rPr lang="tr-TR" sz="32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Hemoglobin Yapısı</a:t>
            </a:r>
            <a:br>
              <a:rPr lang="tr-TR" sz="32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Hemoglobin </a:t>
            </a:r>
            <a:r>
              <a:rPr lang="tr-TR" sz="32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br>
              <a:rPr lang="tr-TR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tr-TR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tr-TR" sz="20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133B83E-B9BF-B244-FE57-3F280CF58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885706" cy="4351338"/>
          </a:xfrm>
        </p:spPr>
        <p:txBody>
          <a:bodyPr/>
          <a:lstStyle/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tr-TR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Definition:</a:t>
            </a:r>
            <a:r>
              <a:rPr lang="tr-TR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Protein in </a:t>
            </a:r>
            <a:r>
              <a:rPr lang="tr-TR" sz="2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erythrocytes</a:t>
            </a:r>
            <a:r>
              <a:rPr lang="tr-TR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carries</a:t>
            </a:r>
            <a:r>
              <a:rPr lang="tr-TR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oxygen</a:t>
            </a:r>
            <a:r>
              <a:rPr lang="tr-TR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0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tr-TR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Components:</a:t>
            </a:r>
            <a:endParaRPr lang="tr-TR" sz="20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20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Heme</a:t>
            </a:r>
            <a:r>
              <a:rPr lang="tr-TR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2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Iron-containing</a:t>
            </a:r>
            <a:r>
              <a:rPr lang="tr-TR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prosthetic</a:t>
            </a:r>
            <a:r>
              <a:rPr lang="tr-TR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r>
              <a:rPr lang="tr-TR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0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Globin:</a:t>
            </a:r>
            <a:r>
              <a:rPr lang="tr-TR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2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Four</a:t>
            </a:r>
            <a:r>
              <a:rPr lang="tr-TR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polypeptide</a:t>
            </a:r>
            <a:r>
              <a:rPr lang="tr-TR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chains</a:t>
            </a:r>
            <a:r>
              <a:rPr lang="tr-TR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HbA</a:t>
            </a:r>
            <a:r>
              <a:rPr lang="tr-TR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2 </a:t>
            </a:r>
            <a:r>
              <a:rPr lang="tr-TR" sz="2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alpha</a:t>
            </a:r>
            <a:r>
              <a:rPr lang="tr-TR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 beta </a:t>
            </a:r>
            <a:r>
              <a:rPr lang="tr-TR" sz="2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chains</a:t>
            </a:r>
            <a:r>
              <a:rPr lang="tr-TR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tr-TR" sz="20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tr-TR" sz="20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Oxygen</a:t>
            </a:r>
            <a:r>
              <a:rPr lang="tr-TR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Transport </a:t>
            </a:r>
            <a:r>
              <a:rPr lang="tr-TR" sz="20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r-TR" sz="20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2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iron</a:t>
            </a:r>
            <a:r>
              <a:rPr lang="tr-TR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atom in </a:t>
            </a:r>
            <a:r>
              <a:rPr lang="tr-TR" sz="2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heme</a:t>
            </a:r>
            <a:r>
              <a:rPr lang="tr-TR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r>
              <a:rPr lang="tr-TR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reversibly</a:t>
            </a:r>
            <a:r>
              <a:rPr lang="tr-TR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binds</a:t>
            </a:r>
            <a:r>
              <a:rPr lang="tr-TR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oxygen</a:t>
            </a:r>
            <a:r>
              <a:rPr lang="tr-TR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0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2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oxygen-carrying</a:t>
            </a:r>
            <a:r>
              <a:rPr lang="tr-TR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erythrocytes</a:t>
            </a:r>
            <a:r>
              <a:rPr lang="tr-TR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depends</a:t>
            </a:r>
            <a:r>
              <a:rPr lang="tr-TR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hemoglobin </a:t>
            </a:r>
            <a:r>
              <a:rPr lang="tr-TR" sz="2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concentration</a:t>
            </a:r>
            <a:r>
              <a:rPr lang="tr-TR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0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tr-TR" sz="4400" dirty="0"/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612733A5-8C93-CD33-09EC-B60094A68FFA}"/>
              </a:ext>
            </a:extLst>
          </p:cNvPr>
          <p:cNvSpPr txBox="1">
            <a:spLocks/>
          </p:cNvSpPr>
          <p:nvPr/>
        </p:nvSpPr>
        <p:spPr>
          <a:xfrm>
            <a:off x="6880761" y="1825625"/>
            <a:ext cx="488570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tr-TR" sz="20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Tanım:</a:t>
            </a:r>
            <a:r>
              <a:rPr lang="tr-TR" sz="2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Eritrositlerde oksijen taşıyan protein.</a:t>
            </a:r>
            <a:endParaRPr lang="tr-TR" sz="2000" kern="100" dirty="0">
              <a:solidFill>
                <a:srgbClr val="00000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tr-TR" sz="20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Bileşenler:</a:t>
            </a:r>
            <a:endParaRPr lang="tr-TR" sz="2000" kern="100" dirty="0">
              <a:solidFill>
                <a:srgbClr val="00000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20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Heme</a:t>
            </a:r>
            <a:r>
              <a:rPr lang="tr-TR" sz="20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2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Demir içeren prostetik grup.</a:t>
            </a:r>
            <a:endParaRPr lang="tr-TR" sz="2000" kern="100" dirty="0">
              <a:solidFill>
                <a:srgbClr val="00000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20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Globin:</a:t>
            </a:r>
            <a:r>
              <a:rPr lang="tr-TR" sz="2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Dört polipeptit zincir (</a:t>
            </a:r>
            <a:r>
              <a:rPr lang="tr-TR" sz="20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HbA</a:t>
            </a:r>
            <a:r>
              <a:rPr lang="tr-TR" sz="2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için: 2 alfa, 2 beta zincir).</a:t>
            </a:r>
            <a:endParaRPr lang="tr-TR" sz="2000" kern="100" dirty="0">
              <a:solidFill>
                <a:srgbClr val="00000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tr-TR" sz="20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Oksijen Taşıma Kapasitesi:</a:t>
            </a:r>
            <a:endParaRPr lang="tr-TR" sz="2000" kern="100" dirty="0">
              <a:solidFill>
                <a:srgbClr val="00000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20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Heme</a:t>
            </a:r>
            <a:r>
              <a:rPr lang="tr-TR" sz="2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grubundaki demir atomu, oksijeni </a:t>
            </a:r>
            <a:r>
              <a:rPr lang="tr-TR" sz="20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reversibl</a:t>
            </a:r>
            <a:r>
              <a:rPr lang="tr-TR" sz="2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olarak bağlar.</a:t>
            </a:r>
            <a:endParaRPr lang="tr-TR" sz="2000" kern="100" dirty="0">
              <a:solidFill>
                <a:srgbClr val="00000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2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Eritrositlerin oksijen taşıma yeteneği hemoglobin konsantrasyonuna bağlıdır.</a:t>
            </a:r>
            <a:endParaRPr lang="tr-TR" sz="2000" kern="100" dirty="0">
              <a:solidFill>
                <a:srgbClr val="00000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1640965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3557CE2A-7AC2-61C4-DAAA-C68598D3B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412489"/>
            <a:ext cx="2871095" cy="215662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Definition and Classification of Anemia </a:t>
            </a:r>
            <a:r>
              <a:rPr lang="en-US" sz="2000" b="1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. Aneminin Tanımı ve Sınıflandırılması</a:t>
            </a:r>
            <a:br>
              <a:rPr lang="en-US" sz="2000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</a:br>
            <a:br>
              <a:rPr lang="en-US" sz="2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2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403F53-DF14-82E7-174A-BDFFE18C0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8993" y="1412489"/>
            <a:ext cx="2926080" cy="436384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900" b="1">
                <a:effectLst/>
              </a:rPr>
              <a:t>Definition of Anemia</a:t>
            </a:r>
            <a:endParaRPr lang="en-US" sz="1900">
              <a:effectLst/>
            </a:endParaRPr>
          </a:p>
          <a:p>
            <a:pPr marL="342900" lvl="0">
              <a:buSzPts val="1000"/>
              <a:tabLst>
                <a:tab pos="457200" algn="l"/>
              </a:tabLst>
            </a:pPr>
            <a:r>
              <a:rPr lang="en-US" sz="1900">
                <a:effectLst/>
              </a:rPr>
              <a:t>Reduction in the oxygen-carrying capacity of the blood.</a:t>
            </a:r>
          </a:p>
          <a:p>
            <a:pPr marL="342900" lvl="0">
              <a:buSzPts val="1000"/>
              <a:tabLst>
                <a:tab pos="457200" algn="l"/>
              </a:tabLst>
            </a:pPr>
            <a:r>
              <a:rPr lang="en-US" sz="1900" b="1">
                <a:effectLst/>
              </a:rPr>
              <a:t>Laboratory Definitions:</a:t>
            </a:r>
            <a:endParaRPr lang="en-US" sz="1900">
              <a:effectLst/>
            </a:endParaRPr>
          </a:p>
          <a:p>
            <a:pPr marL="742950" lvl="1">
              <a:buSzPts val="1000"/>
              <a:tabLst>
                <a:tab pos="914400" algn="l"/>
              </a:tabLst>
            </a:pPr>
            <a:r>
              <a:rPr lang="en-US" sz="1900">
                <a:effectLst/>
              </a:rPr>
              <a:t>Hb &lt; 13 g/dL in men.</a:t>
            </a:r>
          </a:p>
          <a:p>
            <a:pPr marL="742950" lvl="1">
              <a:buSzPts val="1000"/>
              <a:tabLst>
                <a:tab pos="914400" algn="l"/>
              </a:tabLst>
            </a:pPr>
            <a:r>
              <a:rPr lang="en-US" sz="1900">
                <a:effectLst/>
              </a:rPr>
              <a:t>Hb &lt; 12 g/dL in women.</a:t>
            </a:r>
          </a:p>
          <a:p>
            <a:pPr marL="742950" lvl="1">
              <a:buSzPts val="1000"/>
              <a:tabLst>
                <a:tab pos="914400" algn="l"/>
              </a:tabLst>
            </a:pPr>
            <a:r>
              <a:rPr lang="en-US" sz="1900">
                <a:effectLst/>
              </a:rPr>
              <a:t>Hb below reference values in children and pregnant women.</a:t>
            </a:r>
          </a:p>
          <a:p>
            <a:endParaRPr lang="en-US" sz="1900"/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16BC5F53-90B5-7147-730E-D588CE430276}"/>
              </a:ext>
            </a:extLst>
          </p:cNvPr>
          <p:cNvSpPr txBox="1">
            <a:spLocks/>
          </p:cNvSpPr>
          <p:nvPr/>
        </p:nvSpPr>
        <p:spPr>
          <a:xfrm>
            <a:off x="8451604" y="1412489"/>
            <a:ext cx="2926080" cy="4363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900" b="1">
                <a:effectLst/>
              </a:rPr>
              <a:t>Aneminin Tanımı</a:t>
            </a:r>
            <a:endParaRPr lang="en-US" sz="1900">
              <a:effectLst/>
            </a:endParaRPr>
          </a:p>
          <a:p>
            <a:pPr marL="342900" lvl="0">
              <a:buSzPts val="1000"/>
              <a:tabLst>
                <a:tab pos="457200" algn="l"/>
              </a:tabLst>
            </a:pPr>
            <a:r>
              <a:rPr lang="en-US" sz="1900">
                <a:effectLst/>
              </a:rPr>
              <a:t>Kanın oksijen taşıma kapasitesinde azalma.</a:t>
            </a:r>
          </a:p>
          <a:p>
            <a:pPr marL="342900" lvl="0">
              <a:buSzPts val="1000"/>
              <a:tabLst>
                <a:tab pos="457200" algn="l"/>
              </a:tabLst>
            </a:pPr>
            <a:r>
              <a:rPr lang="en-US" sz="1900" b="1">
                <a:effectLst/>
              </a:rPr>
              <a:t>Laboratuvar Tanımlamaları:</a:t>
            </a:r>
            <a:endParaRPr lang="en-US" sz="1900">
              <a:effectLst/>
            </a:endParaRPr>
          </a:p>
          <a:p>
            <a:pPr marL="742950" lvl="1">
              <a:buSzPts val="1000"/>
              <a:tabLst>
                <a:tab pos="914400" algn="l"/>
              </a:tabLst>
            </a:pPr>
            <a:r>
              <a:rPr lang="en-US" sz="1900">
                <a:effectLst/>
              </a:rPr>
              <a:t>Erkeklerde Hb &lt; 13 g/dL.</a:t>
            </a:r>
          </a:p>
          <a:p>
            <a:pPr marL="742950" lvl="1">
              <a:buSzPts val="1000"/>
              <a:tabLst>
                <a:tab pos="914400" algn="l"/>
              </a:tabLst>
            </a:pPr>
            <a:r>
              <a:rPr lang="en-US" sz="1900">
                <a:effectLst/>
              </a:rPr>
              <a:t>Kadınlarda Hb &lt; 12 g/dL.</a:t>
            </a:r>
          </a:p>
          <a:p>
            <a:pPr marL="742950" lvl="1">
              <a:buSzPts val="1000"/>
              <a:tabLst>
                <a:tab pos="914400" algn="l"/>
              </a:tabLst>
            </a:pPr>
            <a:r>
              <a:rPr lang="en-US" sz="1900">
                <a:effectLst/>
              </a:rPr>
              <a:t>Çocuklarda ve gebelerde Hb referans değerlere göre düşüktür.</a:t>
            </a:r>
          </a:p>
          <a:p>
            <a:endParaRPr lang="en-US" sz="1900"/>
          </a:p>
        </p:txBody>
      </p:sp>
    </p:spTree>
    <p:extLst>
      <p:ext uri="{BB962C8B-B14F-4D97-AF65-F5344CB8AC3E}">
        <p14:creationId xmlns:p14="http://schemas.microsoft.com/office/powerpoint/2010/main" val="2941449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9AED07D6-84D5-058B-EBA2-CFB9279F3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Aneminin Sınıflandırılması</a:t>
            </a:r>
            <a:br>
              <a:rPr lang="en-US" sz="28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800" b="1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Classification of Anemia</a:t>
            </a:r>
            <a:br>
              <a:rPr lang="en-US" sz="2800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</a:br>
            <a:br>
              <a:rPr lang="en-US" sz="2800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</a:br>
            <a:endParaRPr lang="en-US" sz="28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4DE9B86-0B04-9A3E-852E-1A2DE3C01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0855" y="1412489"/>
            <a:ext cx="3427283" cy="4363844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lvl="0">
              <a:tabLst>
                <a:tab pos="457200" algn="l"/>
              </a:tabLst>
            </a:pPr>
            <a:r>
              <a:rPr lang="en-US" sz="2000" b="1">
                <a:effectLst/>
              </a:rPr>
              <a:t>Patofizyolojik Mekanizmaya Göre:</a:t>
            </a:r>
            <a:endParaRPr lang="en-US" sz="2000">
              <a:effectLst/>
            </a:endParaRPr>
          </a:p>
          <a:p>
            <a:pPr marL="742950" lvl="1">
              <a:buSzPts val="1000"/>
              <a:tabLst>
                <a:tab pos="914400" algn="l"/>
              </a:tabLst>
            </a:pPr>
            <a:r>
              <a:rPr lang="en-US" sz="2000" b="1">
                <a:effectLst/>
              </a:rPr>
              <a:t>Kan kaybı:</a:t>
            </a:r>
            <a:r>
              <a:rPr lang="en-US" sz="2000">
                <a:effectLst/>
              </a:rPr>
              <a:t> Akut veya kronik kanama.</a:t>
            </a:r>
          </a:p>
          <a:p>
            <a:pPr marL="742950" lvl="1">
              <a:buSzPts val="1000"/>
              <a:tabLst>
                <a:tab pos="914400" algn="l"/>
              </a:tabLst>
            </a:pPr>
            <a:r>
              <a:rPr lang="en-US" sz="2000" b="1">
                <a:effectLst/>
              </a:rPr>
              <a:t>Yetersiz eritropoez:</a:t>
            </a:r>
            <a:r>
              <a:rPr lang="en-US" sz="2000">
                <a:effectLst/>
              </a:rPr>
              <a:t> Demir eksikliği, B12 eksikliği, kronik hastalıklar.</a:t>
            </a:r>
          </a:p>
          <a:p>
            <a:pPr marL="742950" lvl="1">
              <a:buSzPts val="1000"/>
              <a:tabLst>
                <a:tab pos="914400" algn="l"/>
              </a:tabLst>
            </a:pPr>
            <a:r>
              <a:rPr lang="en-US" sz="2000" b="1">
                <a:effectLst/>
              </a:rPr>
              <a:t>Artmış eritrosit yıkımı:</a:t>
            </a:r>
            <a:r>
              <a:rPr lang="en-US" sz="2000">
                <a:effectLst/>
              </a:rPr>
              <a:t> Hemolitik anemiler.</a:t>
            </a:r>
          </a:p>
          <a:p>
            <a:pPr marL="0"/>
            <a:endParaRPr lang="en-US" sz="200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6019B776-D39D-3BCD-0097-50263F6589AC}"/>
              </a:ext>
            </a:extLst>
          </p:cNvPr>
          <p:cNvSpPr txBox="1">
            <a:spLocks/>
          </p:cNvSpPr>
          <p:nvPr/>
        </p:nvSpPr>
        <p:spPr>
          <a:xfrm>
            <a:off x="8451604" y="1412489"/>
            <a:ext cx="3197701" cy="4363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>
              <a:tabLst>
                <a:tab pos="457200" algn="l"/>
              </a:tabLst>
            </a:pPr>
            <a:r>
              <a:rPr lang="en-US" sz="1900" b="1">
                <a:effectLst/>
              </a:rPr>
              <a:t>Based on Pathophysiological Mechanism:</a:t>
            </a:r>
            <a:endParaRPr lang="en-US" sz="1900">
              <a:effectLst/>
            </a:endParaRPr>
          </a:p>
          <a:p>
            <a:pPr marL="742950" lvl="1">
              <a:buSzPts val="1000"/>
              <a:tabLst>
                <a:tab pos="914400" algn="l"/>
              </a:tabLst>
            </a:pPr>
            <a:r>
              <a:rPr lang="en-US" sz="1900" b="1">
                <a:effectLst/>
              </a:rPr>
              <a:t>Blood loss:</a:t>
            </a:r>
            <a:r>
              <a:rPr lang="en-US" sz="1900">
                <a:effectLst/>
              </a:rPr>
              <a:t> Acute or chronic hemorrhage.</a:t>
            </a:r>
          </a:p>
          <a:p>
            <a:pPr marL="742950" lvl="1">
              <a:buSzPts val="1000"/>
              <a:tabLst>
                <a:tab pos="914400" algn="l"/>
              </a:tabLst>
            </a:pPr>
            <a:r>
              <a:rPr lang="en-US" sz="1900" b="1">
                <a:effectLst/>
              </a:rPr>
              <a:t>Insufficient erythropoiesis:</a:t>
            </a:r>
            <a:r>
              <a:rPr lang="en-US" sz="1900">
                <a:effectLst/>
              </a:rPr>
              <a:t> Iron deficiency, B12 deficiency, chronic diseases.</a:t>
            </a:r>
          </a:p>
          <a:p>
            <a:pPr marL="742950" lvl="1">
              <a:buSzPts val="1000"/>
              <a:tabLst>
                <a:tab pos="914400" algn="l"/>
              </a:tabLst>
            </a:pPr>
            <a:r>
              <a:rPr lang="en-US" sz="1900" b="1">
                <a:effectLst/>
              </a:rPr>
              <a:t>Increased erythrocyte destruction:</a:t>
            </a:r>
            <a:r>
              <a:rPr lang="en-US" sz="1900">
                <a:effectLst/>
              </a:rPr>
              <a:t> Hemolytic anemias.</a:t>
            </a:r>
          </a:p>
          <a:p>
            <a:pPr marL="0"/>
            <a:endParaRPr lang="en-US" sz="1900"/>
          </a:p>
        </p:txBody>
      </p:sp>
    </p:spTree>
    <p:extLst>
      <p:ext uri="{BB962C8B-B14F-4D97-AF65-F5344CB8AC3E}">
        <p14:creationId xmlns:p14="http://schemas.microsoft.com/office/powerpoint/2010/main" val="4102264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908F503-C2DD-4C04-0C7F-30DF73094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22" y="1849376"/>
            <a:ext cx="6073239" cy="4351338"/>
          </a:xfrm>
        </p:spPr>
        <p:txBody>
          <a:bodyPr/>
          <a:lstStyle/>
          <a:p>
            <a:pPr marL="0" lvl="0" indent="0">
              <a:buNone/>
              <a:tabLst>
                <a:tab pos="457200" algn="l"/>
              </a:tabLst>
            </a:pPr>
            <a:r>
              <a:rPr lang="tr-TR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Morfolojik Yaklaşıma Göre (MCV – Eritrosit Hacmi):</a:t>
            </a:r>
            <a:endParaRPr lang="tr-TR" sz="24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Mikrositer</a:t>
            </a:r>
            <a:r>
              <a:rPr lang="tr-TR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Anemiler: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MCV &lt; 80 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(Demir eksikliği, 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talasemi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tr-TR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Normositer</a:t>
            </a:r>
            <a:r>
              <a:rPr lang="tr-TR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Anemiler: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MCV 80-100 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(Akut kan kaybı, kronik hastalık anemisi).</a:t>
            </a:r>
            <a:endParaRPr lang="tr-TR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Makrositer</a:t>
            </a:r>
            <a:r>
              <a:rPr lang="tr-TR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Anemiler: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MCV &gt; 100 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(B12 veya 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folat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eksikliği, alkolizm).</a:t>
            </a:r>
            <a:endParaRPr lang="tr-TR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tr-TR" sz="4800" dirty="0"/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4E202AD6-C993-DE76-E113-346588081264}"/>
              </a:ext>
            </a:extLst>
          </p:cNvPr>
          <p:cNvSpPr txBox="1">
            <a:spLocks/>
          </p:cNvSpPr>
          <p:nvPr/>
        </p:nvSpPr>
        <p:spPr>
          <a:xfrm>
            <a:off x="6118761" y="1849376"/>
            <a:ext cx="607323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tabLst>
                <a:tab pos="457200" algn="l"/>
              </a:tabLst>
            </a:pPr>
            <a:r>
              <a:rPr lang="tr-TR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r-TR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tr-TR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Morphological</a:t>
            </a:r>
            <a:r>
              <a:rPr lang="tr-TR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r>
              <a:rPr lang="tr-TR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(MCV – </a:t>
            </a:r>
            <a:r>
              <a:rPr lang="tr-TR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lang="tr-TR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Corpuscular</a:t>
            </a:r>
            <a:r>
              <a:rPr lang="tr-TR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Volume):</a:t>
            </a:r>
            <a:endParaRPr lang="tr-TR" sz="24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Microcytic</a:t>
            </a:r>
            <a:r>
              <a:rPr lang="tr-TR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Anemias</a:t>
            </a:r>
            <a:r>
              <a:rPr lang="tr-TR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MCV &lt; 80 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Iron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deficiency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thalassemia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tr-TR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Normocytic</a:t>
            </a:r>
            <a:r>
              <a:rPr lang="tr-TR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Anemias</a:t>
            </a:r>
            <a:r>
              <a:rPr lang="tr-TR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MCV 80-100 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Acute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blood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anemia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chronic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disease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tr-TR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Macrocytic</a:t>
            </a:r>
            <a:r>
              <a:rPr lang="tr-TR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Anemias</a:t>
            </a:r>
            <a:r>
              <a:rPr lang="tr-TR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MCV &gt; 100 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(B12 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folate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deficiency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alcoholism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tr-TR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818909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0EB047-F340-4B58-7BEA-8E353DEFC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073" y="1991879"/>
            <a:ext cx="4945083" cy="4351338"/>
          </a:xfrm>
        </p:spPr>
        <p:txBody>
          <a:bodyPr/>
          <a:lstStyle/>
          <a:p>
            <a:pPr marL="0" lvl="0" indent="0">
              <a:buNone/>
              <a:tabLst>
                <a:tab pos="457200" algn="l"/>
              </a:tabLst>
            </a:pPr>
            <a:r>
              <a:rPr lang="tr-TR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Etiyolojik Sınıflandırma:</a:t>
            </a:r>
            <a:endParaRPr lang="tr-TR" sz="24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Beslenme Yetersizliğine Bağlı: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Demir, B12, 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folat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eksikliği.</a:t>
            </a:r>
            <a:endParaRPr lang="tr-TR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Kronik Hastalıklar: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Enfeksiyonlar, maligniteler, inflamasyon.</a:t>
            </a:r>
            <a:endParaRPr lang="tr-TR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Genetik: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Talasemi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orak hücre anemisi.</a:t>
            </a:r>
            <a:endParaRPr lang="tr-TR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Hemolitik Anemiler: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İmmün ve 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nonimmün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nedenler.</a:t>
            </a:r>
            <a:endParaRPr lang="tr-TR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tr-TR" sz="4800" dirty="0"/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E53241AE-78EF-5F08-BD4C-931C0A03AC11}"/>
              </a:ext>
            </a:extLst>
          </p:cNvPr>
          <p:cNvSpPr txBox="1">
            <a:spLocks/>
          </p:cNvSpPr>
          <p:nvPr/>
        </p:nvSpPr>
        <p:spPr>
          <a:xfrm>
            <a:off x="6408717" y="1991879"/>
            <a:ext cx="494508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tabLst>
                <a:tab pos="457200" algn="l"/>
              </a:tabLst>
            </a:pPr>
            <a:r>
              <a:rPr lang="tr-TR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tr-TR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tr-TR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Etiology</a:t>
            </a:r>
            <a:r>
              <a:rPr lang="tr-TR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r-TR" sz="24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Nutritional</a:t>
            </a:r>
            <a:r>
              <a:rPr lang="tr-TR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Deficiencies</a:t>
            </a:r>
            <a:r>
              <a:rPr lang="tr-TR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Iron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B12, 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folate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deficiency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Chronic</a:t>
            </a:r>
            <a:r>
              <a:rPr lang="tr-TR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Diseases</a:t>
            </a:r>
            <a:r>
              <a:rPr lang="tr-TR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Infections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malignancies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inflammation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Genetic</a:t>
            </a:r>
            <a:r>
              <a:rPr lang="tr-TR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Thalassemia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sickle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cell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anemia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Hemolytic</a:t>
            </a:r>
            <a:r>
              <a:rPr lang="tr-TR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Anemias</a:t>
            </a:r>
            <a:r>
              <a:rPr lang="tr-TR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Immune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non-immune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causes</a:t>
            </a:r>
            <a:r>
              <a:rPr lang="tr-TR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2938974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214AA7-F028-4A0D-8698-61AEC754D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159834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4B13644-02A8-14A6-D8DF-336E06C87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752" y="202187"/>
            <a:ext cx="11494231" cy="1193968"/>
          </a:xfrm>
          <a:solidFill>
            <a:srgbClr val="FFFFFF"/>
          </a:solidFill>
          <a:ln w="38100">
            <a:solidFill>
              <a:srgbClr val="7F7F7F"/>
            </a:solidFill>
            <a:miter lim="800000"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000" b="1" kern="1200">
                <a:solidFill>
                  <a:srgbClr val="3F3F3F"/>
                </a:solidFill>
                <a:latin typeface="+mj-lt"/>
                <a:ea typeface="+mj-ea"/>
                <a:cs typeface="+mj-cs"/>
              </a:rPr>
              <a:t>Mechanisms of Anemia Development</a:t>
            </a:r>
            <a:br>
              <a:rPr lang="en-US" sz="2000" b="1" kern="1200">
                <a:solidFill>
                  <a:srgbClr val="3F3F3F"/>
                </a:solidFill>
                <a:latin typeface="+mj-lt"/>
                <a:ea typeface="+mj-ea"/>
                <a:cs typeface="+mj-cs"/>
              </a:rPr>
            </a:br>
            <a:r>
              <a:rPr lang="en-US" sz="2000" b="1" kern="1200">
                <a:solidFill>
                  <a:srgbClr val="3F3F3F"/>
                </a:solidFill>
                <a:effectLst/>
                <a:latin typeface="+mj-lt"/>
                <a:ea typeface="+mj-ea"/>
                <a:cs typeface="+mj-cs"/>
              </a:rPr>
              <a:t>Aneminin Oluş Mekanizmaları</a:t>
            </a:r>
            <a:br>
              <a:rPr lang="en-US" sz="2000" kern="1200">
                <a:solidFill>
                  <a:srgbClr val="3F3F3F"/>
                </a:solidFill>
                <a:effectLst/>
                <a:latin typeface="+mj-lt"/>
                <a:ea typeface="+mj-ea"/>
                <a:cs typeface="+mj-cs"/>
              </a:rPr>
            </a:br>
            <a:br>
              <a:rPr lang="en-US" sz="2000" kern="1200">
                <a:solidFill>
                  <a:srgbClr val="3F3F3F"/>
                </a:solidFill>
                <a:latin typeface="+mj-lt"/>
                <a:ea typeface="+mj-ea"/>
                <a:cs typeface="+mj-cs"/>
              </a:rPr>
            </a:br>
            <a:endParaRPr lang="en-US" sz="2000" kern="1200">
              <a:solidFill>
                <a:srgbClr val="3F3F3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DF35EEA-B867-3065-7308-CCBE50500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725" y="1745674"/>
            <a:ext cx="5148660" cy="410235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lvl="0">
              <a:tabLst>
                <a:tab pos="457200" algn="l"/>
              </a:tabLst>
            </a:pPr>
            <a:r>
              <a:rPr lang="en-US" sz="1200" b="1" dirty="0">
                <a:effectLst/>
              </a:rPr>
              <a:t>Kan </a:t>
            </a:r>
            <a:r>
              <a:rPr lang="en-US" sz="1200" b="1" dirty="0" err="1">
                <a:effectLst/>
              </a:rPr>
              <a:t>Kaybı</a:t>
            </a:r>
            <a:r>
              <a:rPr lang="en-US" sz="1200" b="1" dirty="0">
                <a:effectLst/>
              </a:rPr>
              <a:t>:</a:t>
            </a:r>
            <a:endParaRPr lang="en-US" sz="1200" dirty="0">
              <a:effectLst/>
            </a:endParaRPr>
          </a:p>
          <a:p>
            <a:pPr marL="742950" lvl="1">
              <a:buSzPts val="1000"/>
              <a:tabLst>
                <a:tab pos="914400" algn="l"/>
              </a:tabLst>
            </a:pPr>
            <a:r>
              <a:rPr lang="en-US" sz="1200" dirty="0" err="1">
                <a:effectLst/>
              </a:rPr>
              <a:t>Akut</a:t>
            </a:r>
            <a:r>
              <a:rPr lang="en-US" sz="1200" dirty="0">
                <a:effectLst/>
              </a:rPr>
              <a:t>: </a:t>
            </a:r>
            <a:r>
              <a:rPr lang="en-US" sz="1200" dirty="0" err="1">
                <a:effectLst/>
              </a:rPr>
              <a:t>Travma</a:t>
            </a:r>
            <a:r>
              <a:rPr lang="en-US" sz="1200" dirty="0">
                <a:effectLst/>
              </a:rPr>
              <a:t>, gastrointestinal </a:t>
            </a:r>
            <a:r>
              <a:rPr lang="en-US" sz="1200" dirty="0" err="1">
                <a:effectLst/>
              </a:rPr>
              <a:t>kanamalar</a:t>
            </a:r>
            <a:r>
              <a:rPr lang="en-US" sz="1200" dirty="0">
                <a:effectLst/>
              </a:rPr>
              <a:t>.</a:t>
            </a:r>
          </a:p>
          <a:p>
            <a:pPr marL="742950" lvl="1">
              <a:buSzPts val="1000"/>
              <a:tabLst>
                <a:tab pos="914400" algn="l"/>
              </a:tabLst>
            </a:pPr>
            <a:r>
              <a:rPr lang="en-US" sz="1200" dirty="0" err="1">
                <a:effectLst/>
              </a:rPr>
              <a:t>Kronik</a:t>
            </a:r>
            <a:r>
              <a:rPr lang="en-US" sz="1200" dirty="0">
                <a:effectLst/>
              </a:rPr>
              <a:t>: </a:t>
            </a:r>
            <a:r>
              <a:rPr lang="en-US" sz="1200" dirty="0" err="1">
                <a:effectLst/>
              </a:rPr>
              <a:t>Uzun</a:t>
            </a:r>
            <a:r>
              <a:rPr lang="en-US" sz="1200" dirty="0">
                <a:effectLst/>
              </a:rPr>
              <a:t> </a:t>
            </a:r>
            <a:r>
              <a:rPr lang="en-US" sz="1200" dirty="0" err="1">
                <a:effectLst/>
              </a:rPr>
              <a:t>süreli</a:t>
            </a:r>
            <a:r>
              <a:rPr lang="en-US" sz="1200" dirty="0">
                <a:effectLst/>
              </a:rPr>
              <a:t> </a:t>
            </a:r>
            <a:r>
              <a:rPr lang="en-US" sz="1200" dirty="0" err="1">
                <a:effectLst/>
              </a:rPr>
              <a:t>menstruasyon</a:t>
            </a:r>
            <a:r>
              <a:rPr lang="en-US" sz="1200" dirty="0">
                <a:effectLst/>
              </a:rPr>
              <a:t>, gastrointestinal </a:t>
            </a:r>
            <a:r>
              <a:rPr lang="en-US" sz="1200" dirty="0" err="1">
                <a:effectLst/>
              </a:rPr>
              <a:t>sistem</a:t>
            </a:r>
            <a:r>
              <a:rPr lang="en-US" sz="1200" dirty="0">
                <a:effectLst/>
              </a:rPr>
              <a:t> </a:t>
            </a:r>
            <a:r>
              <a:rPr lang="en-US" sz="1200" dirty="0" err="1">
                <a:effectLst/>
              </a:rPr>
              <a:t>patolojileri</a:t>
            </a:r>
            <a:r>
              <a:rPr lang="en-US" sz="1200" dirty="0">
                <a:effectLst/>
              </a:rPr>
              <a:t>.</a:t>
            </a:r>
          </a:p>
          <a:p>
            <a:pPr marL="342900" lvl="0">
              <a:tabLst>
                <a:tab pos="457200" algn="l"/>
              </a:tabLst>
            </a:pPr>
            <a:r>
              <a:rPr lang="en-US" sz="1200" b="1" dirty="0" err="1">
                <a:effectLst/>
              </a:rPr>
              <a:t>Yetersiz</a:t>
            </a:r>
            <a:r>
              <a:rPr lang="en-US" sz="1200" b="1" dirty="0">
                <a:effectLst/>
              </a:rPr>
              <a:t> </a:t>
            </a:r>
            <a:r>
              <a:rPr lang="en-US" sz="1200" b="1" dirty="0" err="1">
                <a:effectLst/>
              </a:rPr>
              <a:t>Eritrosit</a:t>
            </a:r>
            <a:r>
              <a:rPr lang="en-US" sz="1200" b="1" dirty="0">
                <a:effectLst/>
              </a:rPr>
              <a:t> </a:t>
            </a:r>
            <a:r>
              <a:rPr lang="en-US" sz="1200" b="1" dirty="0" err="1">
                <a:effectLst/>
              </a:rPr>
              <a:t>Üretimi</a:t>
            </a:r>
            <a:r>
              <a:rPr lang="en-US" sz="1200" b="1" dirty="0">
                <a:effectLst/>
              </a:rPr>
              <a:t>:</a:t>
            </a:r>
            <a:endParaRPr lang="en-US" sz="1200" dirty="0">
              <a:effectLst/>
            </a:endParaRPr>
          </a:p>
          <a:p>
            <a:pPr marL="742950" lvl="1">
              <a:buSzPts val="1000"/>
              <a:tabLst>
                <a:tab pos="914400" algn="l"/>
              </a:tabLst>
            </a:pPr>
            <a:r>
              <a:rPr lang="en-US" sz="1200" b="1" dirty="0">
                <a:effectLst/>
              </a:rPr>
              <a:t>Demir </a:t>
            </a:r>
            <a:r>
              <a:rPr lang="en-US" sz="1200" b="1" dirty="0" err="1">
                <a:effectLst/>
              </a:rPr>
              <a:t>Eksikliği</a:t>
            </a:r>
            <a:r>
              <a:rPr lang="en-US" sz="1200" b="1" dirty="0">
                <a:effectLst/>
              </a:rPr>
              <a:t>:</a:t>
            </a:r>
            <a:r>
              <a:rPr lang="en-US" sz="1200" dirty="0">
                <a:effectLst/>
              </a:rPr>
              <a:t> </a:t>
            </a:r>
            <a:r>
              <a:rPr lang="en-US" sz="1200" dirty="0" err="1">
                <a:effectLst/>
              </a:rPr>
              <a:t>Yetersiz</a:t>
            </a:r>
            <a:r>
              <a:rPr lang="en-US" sz="1200" dirty="0">
                <a:effectLst/>
              </a:rPr>
              <a:t> hemoglobin </a:t>
            </a:r>
            <a:r>
              <a:rPr lang="en-US" sz="1200" dirty="0" err="1">
                <a:effectLst/>
              </a:rPr>
              <a:t>sentezi</a:t>
            </a:r>
            <a:r>
              <a:rPr lang="en-US" sz="1200" dirty="0">
                <a:effectLst/>
              </a:rPr>
              <a:t>.</a:t>
            </a:r>
          </a:p>
          <a:p>
            <a:pPr marL="742950" lvl="1">
              <a:buSzPts val="1000"/>
              <a:tabLst>
                <a:tab pos="914400" algn="l"/>
              </a:tabLst>
            </a:pPr>
            <a:r>
              <a:rPr lang="en-US" sz="1200" b="1" dirty="0">
                <a:effectLst/>
              </a:rPr>
              <a:t>Vitamin </a:t>
            </a:r>
            <a:r>
              <a:rPr lang="en-US" sz="1200" b="1" dirty="0" err="1">
                <a:effectLst/>
              </a:rPr>
              <a:t>Eksikliği</a:t>
            </a:r>
            <a:r>
              <a:rPr lang="en-US" sz="1200" b="1" dirty="0">
                <a:effectLst/>
              </a:rPr>
              <a:t>:</a:t>
            </a:r>
            <a:r>
              <a:rPr lang="en-US" sz="1200" dirty="0">
                <a:effectLst/>
              </a:rPr>
              <a:t> B12 </a:t>
            </a:r>
            <a:r>
              <a:rPr lang="en-US" sz="1200" dirty="0" err="1">
                <a:effectLst/>
              </a:rPr>
              <a:t>ve</a:t>
            </a:r>
            <a:r>
              <a:rPr lang="en-US" sz="1200" dirty="0">
                <a:effectLst/>
              </a:rPr>
              <a:t> </a:t>
            </a:r>
            <a:r>
              <a:rPr lang="en-US" sz="1200" dirty="0" err="1">
                <a:effectLst/>
              </a:rPr>
              <a:t>folat</a:t>
            </a:r>
            <a:r>
              <a:rPr lang="en-US" sz="1200" dirty="0">
                <a:effectLst/>
              </a:rPr>
              <a:t> </a:t>
            </a:r>
            <a:r>
              <a:rPr lang="en-US" sz="1200" dirty="0" err="1">
                <a:effectLst/>
              </a:rPr>
              <a:t>eksikliği</a:t>
            </a:r>
            <a:r>
              <a:rPr lang="en-US" sz="1200" dirty="0">
                <a:effectLst/>
              </a:rPr>
              <a:t> </a:t>
            </a:r>
            <a:r>
              <a:rPr lang="en-US" sz="1200" dirty="0" err="1">
                <a:effectLst/>
              </a:rPr>
              <a:t>nedeniyle</a:t>
            </a:r>
            <a:r>
              <a:rPr lang="en-US" sz="1200" dirty="0">
                <a:effectLst/>
              </a:rPr>
              <a:t> DNA </a:t>
            </a:r>
            <a:r>
              <a:rPr lang="en-US" sz="1200" dirty="0" err="1">
                <a:effectLst/>
              </a:rPr>
              <a:t>sentezinin</a:t>
            </a:r>
            <a:r>
              <a:rPr lang="en-US" sz="1200" dirty="0">
                <a:effectLst/>
              </a:rPr>
              <a:t> </a:t>
            </a:r>
            <a:r>
              <a:rPr lang="en-US" sz="1200" dirty="0" err="1">
                <a:effectLst/>
              </a:rPr>
              <a:t>bozulması</a:t>
            </a:r>
            <a:r>
              <a:rPr lang="en-US" sz="1200" dirty="0">
                <a:effectLst/>
              </a:rPr>
              <a:t>.</a:t>
            </a:r>
          </a:p>
          <a:p>
            <a:pPr marL="742950" lvl="1">
              <a:buSzPts val="1000"/>
              <a:tabLst>
                <a:tab pos="914400" algn="l"/>
              </a:tabLst>
            </a:pPr>
            <a:r>
              <a:rPr lang="en-US" sz="1200" b="1" dirty="0" err="1">
                <a:effectLst/>
              </a:rPr>
              <a:t>Kronik</a:t>
            </a:r>
            <a:r>
              <a:rPr lang="en-US" sz="1200" b="1" dirty="0">
                <a:effectLst/>
              </a:rPr>
              <a:t> </a:t>
            </a:r>
            <a:r>
              <a:rPr lang="en-US" sz="1200" b="1" dirty="0" err="1">
                <a:effectLst/>
              </a:rPr>
              <a:t>Hastalıklar</a:t>
            </a:r>
            <a:r>
              <a:rPr lang="en-US" sz="1200" b="1" dirty="0">
                <a:effectLst/>
              </a:rPr>
              <a:t>:</a:t>
            </a:r>
            <a:r>
              <a:rPr lang="en-US" sz="1200" dirty="0">
                <a:effectLst/>
              </a:rPr>
              <a:t> </a:t>
            </a:r>
            <a:r>
              <a:rPr lang="en-US" sz="1200" dirty="0" err="1">
                <a:effectLst/>
              </a:rPr>
              <a:t>Eritropoietin</a:t>
            </a:r>
            <a:r>
              <a:rPr lang="en-US" sz="1200" dirty="0">
                <a:effectLst/>
              </a:rPr>
              <a:t> </a:t>
            </a:r>
            <a:r>
              <a:rPr lang="en-US" sz="1200" dirty="0" err="1">
                <a:effectLst/>
              </a:rPr>
              <a:t>azalması</a:t>
            </a:r>
            <a:r>
              <a:rPr lang="en-US" sz="1200" dirty="0">
                <a:effectLst/>
              </a:rPr>
              <a:t> </a:t>
            </a:r>
            <a:r>
              <a:rPr lang="en-US" sz="1200" dirty="0" err="1">
                <a:effectLst/>
              </a:rPr>
              <a:t>veya</a:t>
            </a:r>
            <a:r>
              <a:rPr lang="en-US" sz="1200" dirty="0">
                <a:effectLst/>
              </a:rPr>
              <a:t> </a:t>
            </a:r>
            <a:r>
              <a:rPr lang="en-US" sz="1200" dirty="0" err="1">
                <a:effectLst/>
              </a:rPr>
              <a:t>kullanım</a:t>
            </a:r>
            <a:r>
              <a:rPr lang="en-US" sz="1200" dirty="0">
                <a:effectLst/>
              </a:rPr>
              <a:t> </a:t>
            </a:r>
            <a:r>
              <a:rPr lang="en-US" sz="1200" dirty="0" err="1">
                <a:effectLst/>
              </a:rPr>
              <a:t>bozukluğu</a:t>
            </a:r>
            <a:r>
              <a:rPr lang="en-US" sz="1200" dirty="0">
                <a:effectLst/>
              </a:rPr>
              <a:t>.</a:t>
            </a:r>
          </a:p>
          <a:p>
            <a:pPr marL="342900" lvl="0">
              <a:tabLst>
                <a:tab pos="457200" algn="l"/>
              </a:tabLst>
            </a:pPr>
            <a:r>
              <a:rPr lang="en-US" sz="1200" b="1" dirty="0" err="1">
                <a:effectLst/>
              </a:rPr>
              <a:t>Artmış</a:t>
            </a:r>
            <a:r>
              <a:rPr lang="en-US" sz="1200" b="1" dirty="0">
                <a:effectLst/>
              </a:rPr>
              <a:t> </a:t>
            </a:r>
            <a:r>
              <a:rPr lang="en-US" sz="1200" b="1" dirty="0" err="1">
                <a:effectLst/>
              </a:rPr>
              <a:t>Eritrosit</a:t>
            </a:r>
            <a:r>
              <a:rPr lang="en-US" sz="1200" b="1" dirty="0">
                <a:effectLst/>
              </a:rPr>
              <a:t> </a:t>
            </a:r>
            <a:r>
              <a:rPr lang="en-US" sz="1200" b="1" dirty="0" err="1">
                <a:effectLst/>
              </a:rPr>
              <a:t>Yıkımı</a:t>
            </a:r>
            <a:r>
              <a:rPr lang="en-US" sz="1200" b="1" dirty="0">
                <a:effectLst/>
              </a:rPr>
              <a:t>:</a:t>
            </a:r>
            <a:endParaRPr lang="en-US" sz="1200" dirty="0">
              <a:effectLst/>
            </a:endParaRPr>
          </a:p>
          <a:p>
            <a:pPr marL="742950" lvl="1">
              <a:buSzPts val="1000"/>
              <a:tabLst>
                <a:tab pos="914400" algn="l"/>
              </a:tabLst>
            </a:pPr>
            <a:r>
              <a:rPr lang="en-US" sz="1200" b="1" dirty="0" err="1">
                <a:effectLst/>
              </a:rPr>
              <a:t>Hemolitik</a:t>
            </a:r>
            <a:r>
              <a:rPr lang="en-US" sz="1200" b="1" dirty="0">
                <a:effectLst/>
              </a:rPr>
              <a:t> Anemi:</a:t>
            </a:r>
            <a:r>
              <a:rPr lang="en-US" sz="1200" dirty="0">
                <a:effectLst/>
              </a:rPr>
              <a:t> </a:t>
            </a:r>
            <a:r>
              <a:rPr lang="en-US" sz="1200" dirty="0" err="1">
                <a:effectLst/>
              </a:rPr>
              <a:t>Eritrositlerin</a:t>
            </a:r>
            <a:r>
              <a:rPr lang="en-US" sz="1200" dirty="0">
                <a:effectLst/>
              </a:rPr>
              <a:t> </a:t>
            </a:r>
            <a:r>
              <a:rPr lang="en-US" sz="1200" dirty="0" err="1">
                <a:effectLst/>
              </a:rPr>
              <a:t>yaşam</a:t>
            </a:r>
            <a:r>
              <a:rPr lang="en-US" sz="1200" dirty="0">
                <a:effectLst/>
              </a:rPr>
              <a:t> </a:t>
            </a:r>
            <a:r>
              <a:rPr lang="en-US" sz="1200" dirty="0" err="1">
                <a:effectLst/>
              </a:rPr>
              <a:t>sürelerinin</a:t>
            </a:r>
            <a:r>
              <a:rPr lang="en-US" sz="1200" dirty="0">
                <a:effectLst/>
              </a:rPr>
              <a:t> </a:t>
            </a:r>
            <a:r>
              <a:rPr lang="en-US" sz="1200" dirty="0" err="1">
                <a:effectLst/>
              </a:rPr>
              <a:t>kısalması</a:t>
            </a:r>
            <a:r>
              <a:rPr lang="en-US" sz="1200" dirty="0">
                <a:effectLst/>
              </a:rPr>
              <a:t>.</a:t>
            </a:r>
          </a:p>
          <a:p>
            <a:pPr marL="742950" lvl="1">
              <a:buSzPts val="1000"/>
              <a:tabLst>
                <a:tab pos="914400" algn="l"/>
              </a:tabLst>
            </a:pPr>
            <a:r>
              <a:rPr lang="en-US" sz="1200" dirty="0" err="1">
                <a:effectLst/>
              </a:rPr>
              <a:t>Nedenler</a:t>
            </a:r>
            <a:r>
              <a:rPr lang="en-US" sz="1200" dirty="0">
                <a:effectLst/>
              </a:rPr>
              <a:t>: </a:t>
            </a:r>
            <a:r>
              <a:rPr lang="en-US" sz="1200" dirty="0" err="1">
                <a:effectLst/>
              </a:rPr>
              <a:t>Otoimmün</a:t>
            </a:r>
            <a:r>
              <a:rPr lang="en-US" sz="1200" dirty="0">
                <a:effectLst/>
              </a:rPr>
              <a:t> </a:t>
            </a:r>
            <a:r>
              <a:rPr lang="en-US" sz="1200" dirty="0" err="1">
                <a:effectLst/>
              </a:rPr>
              <a:t>hastalıklar</a:t>
            </a:r>
            <a:r>
              <a:rPr lang="en-US" sz="1200" dirty="0">
                <a:effectLst/>
              </a:rPr>
              <a:t>, </a:t>
            </a:r>
            <a:r>
              <a:rPr lang="en-US" sz="1200" dirty="0" err="1">
                <a:effectLst/>
              </a:rPr>
              <a:t>mekanik</a:t>
            </a:r>
            <a:r>
              <a:rPr lang="en-US" sz="1200" dirty="0">
                <a:effectLst/>
              </a:rPr>
              <a:t> </a:t>
            </a:r>
            <a:r>
              <a:rPr lang="en-US" sz="1200" dirty="0" err="1">
                <a:effectLst/>
              </a:rPr>
              <a:t>yıkım</a:t>
            </a:r>
            <a:r>
              <a:rPr lang="en-US" sz="1200" dirty="0">
                <a:effectLst/>
              </a:rPr>
              <a:t> (</a:t>
            </a:r>
            <a:r>
              <a:rPr lang="en-US" sz="1200" dirty="0" err="1">
                <a:effectLst/>
              </a:rPr>
              <a:t>kalp</a:t>
            </a:r>
            <a:r>
              <a:rPr lang="en-US" sz="1200" dirty="0">
                <a:effectLst/>
              </a:rPr>
              <a:t> </a:t>
            </a:r>
            <a:r>
              <a:rPr lang="en-US" sz="1200" dirty="0" err="1">
                <a:effectLst/>
              </a:rPr>
              <a:t>kapak</a:t>
            </a:r>
            <a:r>
              <a:rPr lang="en-US" sz="1200" dirty="0">
                <a:effectLst/>
              </a:rPr>
              <a:t> </a:t>
            </a:r>
            <a:r>
              <a:rPr lang="en-US" sz="1200" dirty="0" err="1">
                <a:effectLst/>
              </a:rPr>
              <a:t>hastalıkları</a:t>
            </a:r>
            <a:r>
              <a:rPr lang="en-US" sz="1200" dirty="0">
                <a:effectLst/>
              </a:rPr>
              <a:t>).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6206FDC-2777-4D7F-AF9C-73413DA66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2888250"/>
            <a:ext cx="0" cy="2769135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0965453B-ACA0-EE24-6DB7-6971591F5AC0}"/>
              </a:ext>
            </a:extLst>
          </p:cNvPr>
          <p:cNvSpPr txBox="1">
            <a:spLocks/>
          </p:cNvSpPr>
          <p:nvPr/>
        </p:nvSpPr>
        <p:spPr>
          <a:xfrm>
            <a:off x="6417730" y="1745674"/>
            <a:ext cx="5148658" cy="410235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>
              <a:tabLst>
                <a:tab pos="457200" algn="l"/>
              </a:tabLst>
            </a:pPr>
            <a:r>
              <a:rPr lang="en-US" sz="1600" b="1" dirty="0"/>
              <a:t>Blood Loss:</a:t>
            </a:r>
            <a:endParaRPr lang="en-US" sz="1600" dirty="0"/>
          </a:p>
          <a:p>
            <a:pPr marL="742950" lvl="1">
              <a:buSzPts val="1000"/>
              <a:tabLst>
                <a:tab pos="914400" algn="l"/>
              </a:tabLst>
            </a:pPr>
            <a:r>
              <a:rPr lang="en-US" sz="1600" dirty="0"/>
              <a:t>Acute: Trauma, gastrointestinal hemorrhages.</a:t>
            </a:r>
          </a:p>
          <a:p>
            <a:pPr marL="742950" lvl="1">
              <a:buSzPts val="1000"/>
              <a:tabLst>
                <a:tab pos="914400" algn="l"/>
              </a:tabLst>
            </a:pPr>
            <a:r>
              <a:rPr lang="en-US" sz="1600" dirty="0"/>
              <a:t>Chronic: Long-term menstruation, gastrointestinal pathologies.</a:t>
            </a:r>
          </a:p>
          <a:p>
            <a:pPr marL="342900">
              <a:tabLst>
                <a:tab pos="457200" algn="l"/>
              </a:tabLst>
            </a:pPr>
            <a:r>
              <a:rPr lang="en-US" sz="1600" b="1" dirty="0"/>
              <a:t>Insufficient Erythrocyte Production:</a:t>
            </a:r>
            <a:endParaRPr lang="en-US" sz="1600" dirty="0"/>
          </a:p>
          <a:p>
            <a:pPr marL="742950" lvl="1">
              <a:buSzPts val="1000"/>
              <a:tabLst>
                <a:tab pos="914400" algn="l"/>
              </a:tabLst>
            </a:pPr>
            <a:r>
              <a:rPr lang="en-US" sz="1600" b="1" dirty="0"/>
              <a:t>Iron Deficiency:</a:t>
            </a:r>
            <a:r>
              <a:rPr lang="en-US" sz="1600" dirty="0"/>
              <a:t> Inadequate hemoglobin synthesis.</a:t>
            </a:r>
          </a:p>
          <a:p>
            <a:pPr marL="742950" lvl="1">
              <a:buSzPts val="1000"/>
              <a:tabLst>
                <a:tab pos="914400" algn="l"/>
              </a:tabLst>
            </a:pPr>
            <a:r>
              <a:rPr lang="en-US" sz="1600" b="1" dirty="0"/>
              <a:t>Vitamin Deficiency:</a:t>
            </a:r>
            <a:r>
              <a:rPr lang="en-US" sz="1600" dirty="0"/>
              <a:t> Impaired DNA synthesis due to B12 and folate deficiency.</a:t>
            </a:r>
          </a:p>
          <a:p>
            <a:pPr marL="742950" lvl="1">
              <a:buSzPts val="1000"/>
              <a:tabLst>
                <a:tab pos="914400" algn="l"/>
              </a:tabLst>
            </a:pPr>
            <a:r>
              <a:rPr lang="en-US" sz="1600" b="1" dirty="0"/>
              <a:t>Chronic Diseases:</a:t>
            </a:r>
            <a:r>
              <a:rPr lang="en-US" sz="1600" dirty="0"/>
              <a:t> Decreased erythropoietin or impaired utilization.</a:t>
            </a:r>
          </a:p>
          <a:p>
            <a:pPr marL="342900">
              <a:tabLst>
                <a:tab pos="457200" algn="l"/>
              </a:tabLst>
            </a:pPr>
            <a:r>
              <a:rPr lang="en-US" sz="1600" b="1" dirty="0"/>
              <a:t>Increased Erythrocyte Destruction:</a:t>
            </a:r>
            <a:endParaRPr lang="en-US" sz="1600" dirty="0"/>
          </a:p>
          <a:p>
            <a:pPr marL="742950" lvl="1">
              <a:buSzPts val="1000"/>
              <a:tabLst>
                <a:tab pos="914400" algn="l"/>
              </a:tabLst>
            </a:pPr>
            <a:r>
              <a:rPr lang="en-US" sz="1600" b="1" dirty="0"/>
              <a:t>Hemolytic Anemia:</a:t>
            </a:r>
            <a:r>
              <a:rPr lang="en-US" sz="1600" dirty="0"/>
              <a:t> Shortened lifespan of erythrocytes.</a:t>
            </a:r>
          </a:p>
          <a:p>
            <a:pPr marL="742950" lvl="1">
              <a:buSzPts val="1000"/>
              <a:tabLst>
                <a:tab pos="914400" algn="l"/>
              </a:tabLst>
            </a:pPr>
            <a:r>
              <a:rPr lang="en-US" sz="1600" dirty="0"/>
              <a:t>Causes: Autoimmune diseases, mechanical destruction (heart valve disorders).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881786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1837</Words>
  <Application>Microsoft Macintosh PowerPoint</Application>
  <PresentationFormat>Geniş ekran</PresentationFormat>
  <Paragraphs>202</Paragraphs>
  <Slides>14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3" baseType="lpstr">
      <vt:lpstr>Aptos</vt:lpstr>
      <vt:lpstr>Aptos Display</vt:lpstr>
      <vt:lpstr>Arial</vt:lpstr>
      <vt:lpstr>Calibri</vt:lpstr>
      <vt:lpstr>Courier New</vt:lpstr>
      <vt:lpstr>Segoe UI Web (West European)</vt:lpstr>
      <vt:lpstr>Symbol</vt:lpstr>
      <vt:lpstr>Times New Roman</vt:lpstr>
      <vt:lpstr>Office Teması</vt:lpstr>
      <vt:lpstr>Anemilerin Sınıflandırılması Anemia Classification </vt:lpstr>
      <vt:lpstr>Anemi nedir? / What is anemia? </vt:lpstr>
      <vt:lpstr> Erythropoiesis and Hemoglobin Structure Eritropoez ve Hemoglobin Yapısı  </vt:lpstr>
      <vt:lpstr>Hemoglobin Yapısı Hemoglobin Structure  </vt:lpstr>
      <vt:lpstr>Definition and Classification of Anemia . Aneminin Tanımı ve Sınıflandırılması  </vt:lpstr>
      <vt:lpstr>Aneminin Sınıflandırılması Classification of Anemia  </vt:lpstr>
      <vt:lpstr>PowerPoint Sunusu</vt:lpstr>
      <vt:lpstr>PowerPoint Sunusu</vt:lpstr>
      <vt:lpstr>Mechanisms of Anemia Development Aneminin Oluş Mekanizmaları  </vt:lpstr>
      <vt:lpstr>Tam Kan Sayımı Parametreleri ve Anlamları Complete Blood Count Parameters and Their Significance  </vt:lpstr>
      <vt:lpstr>PowerPoint Sunusu</vt:lpstr>
      <vt:lpstr>PowerPoint Sunusu</vt:lpstr>
      <vt:lpstr>PowerPoint Sunusu</vt:lpstr>
      <vt:lpstr>MESAJ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Engin Kelkitli</dc:creator>
  <cp:lastModifiedBy>Engin Kelkitli</cp:lastModifiedBy>
  <cp:revision>1</cp:revision>
  <dcterms:created xsi:type="dcterms:W3CDTF">2025-01-19T20:51:54Z</dcterms:created>
  <dcterms:modified xsi:type="dcterms:W3CDTF">2025-01-19T21:42:39Z</dcterms:modified>
</cp:coreProperties>
</file>