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peak Pro"/>
        <a:ea typeface="Speak Pro"/>
        <a:cs typeface="Speak Pro"/>
        <a:sym typeface="Speak Pro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peak Pro"/>
        <a:ea typeface="Speak Pro"/>
        <a:cs typeface="Speak Pro"/>
        <a:sym typeface="Speak Pro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peak Pro"/>
        <a:ea typeface="Speak Pro"/>
        <a:cs typeface="Speak Pro"/>
        <a:sym typeface="Speak Pro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peak Pro"/>
        <a:ea typeface="Speak Pro"/>
        <a:cs typeface="Speak Pro"/>
        <a:sym typeface="Speak Pro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peak Pro"/>
        <a:ea typeface="Speak Pro"/>
        <a:cs typeface="Speak Pro"/>
        <a:sym typeface="Speak Pro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peak Pro"/>
        <a:ea typeface="Speak Pro"/>
        <a:cs typeface="Speak Pro"/>
        <a:sym typeface="Speak Pro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peak Pro"/>
        <a:ea typeface="Speak Pro"/>
        <a:cs typeface="Speak Pro"/>
        <a:sym typeface="Speak Pro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peak Pro"/>
        <a:ea typeface="Speak Pro"/>
        <a:cs typeface="Speak Pro"/>
        <a:sym typeface="Speak Pro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peak Pro"/>
        <a:ea typeface="Speak Pro"/>
        <a:cs typeface="Speak Pro"/>
        <a:sym typeface="Speak Pr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peak Pro"/>
          <a:ea typeface="Speak Pro"/>
          <a:cs typeface="Speak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D3CA"/>
          </a:solidFill>
        </a:fill>
      </a:tcStyle>
    </a:wholeTbl>
    <a:band2H>
      <a:tcTxStyle/>
      <a:tcStyle>
        <a:tcBdr/>
        <a:fill>
          <a:solidFill>
            <a:srgbClr val="F7EAE7"/>
          </a:solidFill>
        </a:fill>
      </a:tcStyle>
    </a:band2H>
    <a:firstCol>
      <a:tcTxStyle b="on" i="off">
        <a:font>
          <a:latin typeface="Speak Pro"/>
          <a:ea typeface="Speak Pro"/>
          <a:cs typeface="Speak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peak Pro"/>
          <a:ea typeface="Speak Pro"/>
          <a:cs typeface="Speak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Speak Pro"/>
          <a:ea typeface="Speak Pro"/>
          <a:cs typeface="Speak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Speak Pro"/>
          <a:ea typeface="Speak Pro"/>
          <a:cs typeface="Speak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Speak Pro"/>
          <a:ea typeface="Speak Pro"/>
          <a:cs typeface="Speak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Speak Pro"/>
          <a:ea typeface="Speak Pro"/>
          <a:cs typeface="Speak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Speak Pro"/>
          <a:ea typeface="Speak Pro"/>
          <a:cs typeface="Speak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peak Pro"/>
          <a:ea typeface="Speak Pro"/>
          <a:cs typeface="Speak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Speak Pro"/>
          <a:ea typeface="Speak Pro"/>
          <a:cs typeface="Speak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Speak Pro"/>
          <a:ea typeface="Speak Pro"/>
          <a:cs typeface="Speak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Speak Pro"/>
          <a:ea typeface="Speak Pro"/>
          <a:cs typeface="Speak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peak Pro"/>
          <a:ea typeface="Speak Pro"/>
          <a:cs typeface="Speak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peak Pro"/>
          <a:ea typeface="Speak Pro"/>
          <a:cs typeface="Speak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peak Pro"/>
          <a:ea typeface="Speak Pro"/>
          <a:cs typeface="Speak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peak Pro"/>
          <a:ea typeface="Speak Pro"/>
          <a:cs typeface="Speak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peak Pro"/>
          <a:ea typeface="Speak Pro"/>
          <a:cs typeface="Speak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Speak Pro"/>
          <a:ea typeface="Speak Pro"/>
          <a:cs typeface="Speak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Speak Pro"/>
          <a:ea typeface="Speak Pro"/>
          <a:cs typeface="Speak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Speak Pro"/>
          <a:ea typeface="Speak Pro"/>
          <a:cs typeface="Speak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peak Pro"/>
          <a:ea typeface="Speak Pro"/>
          <a:cs typeface="Speak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peak Pro"/>
          <a:ea typeface="Speak Pro"/>
          <a:cs typeface="Speak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Speak Pro"/>
          <a:ea typeface="Speak Pro"/>
          <a:cs typeface="Speak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Speak Pro"/>
          <a:ea typeface="Speak Pro"/>
          <a:cs typeface="Speak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5362"/>
  </p:normalViewPr>
  <p:slideViewPr>
    <p:cSldViewPr snapToGrid="0" snapToObjects="1">
      <p:cViewPr varScale="1">
        <p:scale>
          <a:sx n="95" d="100"/>
          <a:sy n="95" d="100"/>
        </p:scale>
        <p:origin x="1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="1"/>
            </a:lvl1pPr>
          </a:lstStyle>
          <a:p>
            <a:r>
              <a:t>Immunological basis of stem cell transplantation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r>
              <a:t>Diagrammatic representation of HLA class I and II molecules showing protein domains and bound peptide.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dirty="0"/>
              <a:t>The selection of a donor is a critical element contributing to the success of hematopoietic cell transplantation (HCT). There are several possible donor options:</a:t>
            </a:r>
          </a:p>
          <a:p>
            <a:pPr>
              <a:spcBef>
                <a:spcPts val="0"/>
              </a:spcBef>
            </a:pPr>
            <a:r>
              <a:rPr dirty="0"/>
              <a:t>●An identical twin (syngeneic, HLA identical)</a:t>
            </a:r>
          </a:p>
          <a:p>
            <a:pPr>
              <a:spcBef>
                <a:spcPts val="0"/>
              </a:spcBef>
            </a:pPr>
            <a:r>
              <a:rPr dirty="0"/>
              <a:t>●A sibling, relative, or unrelated donor (allogeneic, which can be HLA identical, haploidentical, or mismatched)</a:t>
            </a:r>
          </a:p>
          <a:p>
            <a:pPr>
              <a:spcBef>
                <a:spcPts val="0"/>
              </a:spcBef>
            </a:pPr>
            <a:r>
              <a:rPr dirty="0"/>
              <a:t>●Umbilical cord blood (allogeneic, which can be HLA identical, haploidentical, or mismatched)</a:t>
            </a:r>
          </a:p>
          <a:p>
            <a:pPr>
              <a:spcBef>
                <a:spcPts val="0"/>
              </a:spcBef>
            </a:pPr>
            <a:r>
              <a:rPr dirty="0"/>
              <a:t>●The patient (autologous, HLA identical)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t>Bone marrow transplantation regimens vary from one patient to another, and depend upon the type of cancer</a:t>
            </a:r>
          </a:p>
          <a:p>
            <a:pPr>
              <a:spcBef>
                <a:spcPts val="0"/>
              </a:spcBef>
            </a:pPr>
            <a:br/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3B38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(Commonly patients require transfusion of red cells and platelets).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r>
              <a:t>ALLOGENEIC STEM CELL TRANSPLANTATION: COMPLICATIONS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r>
              <a:t>Infections complicating allogeneic stem cell transplantation, according to the typical time sequence of onset.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Çizgi"/>
          <p:cNvSpPr/>
          <p:nvPr/>
        </p:nvSpPr>
        <p:spPr>
          <a:xfrm>
            <a:off x="1193799" y="1897062"/>
            <a:ext cx="9966327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Başlık Metni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401" cy="14493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Başlık Metni</a:t>
            </a:r>
          </a:p>
        </p:txBody>
      </p:sp>
      <p:sp>
        <p:nvSpPr>
          <p:cNvPr id="16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1096962" y="2108200"/>
            <a:ext cx="10058401" cy="37607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ikdörtgen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" name="Çizgi"/>
          <p:cNvSpPr/>
          <p:nvPr/>
        </p:nvSpPr>
        <p:spPr>
          <a:xfrm>
            <a:off x="1208087" y="4484687"/>
            <a:ext cx="9875838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Başlık Metni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401" cy="14493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Başlık Metni</a:t>
            </a:r>
          </a:p>
        </p:txBody>
      </p:sp>
      <p:sp>
        <p:nvSpPr>
          <p:cNvPr id="41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1096962" y="2108200"/>
            <a:ext cx="10058401" cy="37607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ikdörtgen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ikdörtgen"/>
          <p:cNvSpPr/>
          <p:nvPr/>
        </p:nvSpPr>
        <p:spPr>
          <a:xfrm>
            <a:off x="0" y="0"/>
            <a:ext cx="4654550" cy="68580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" name="Başlık Metni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401" cy="14493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Başlık Metni</a:t>
            </a:r>
          </a:p>
        </p:txBody>
      </p:sp>
      <p:sp>
        <p:nvSpPr>
          <p:cNvPr id="59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1096962" y="2108200"/>
            <a:ext cx="10058401" cy="37607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1242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ikdörtgen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" name="Başlık Metni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401" cy="14493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Başlık Metni</a:t>
            </a:r>
          </a:p>
        </p:txBody>
      </p:sp>
      <p:sp>
        <p:nvSpPr>
          <p:cNvPr id="69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1096962" y="2108200"/>
            <a:ext cx="10058401" cy="37607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Dikdörtgen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" name="Başlık Metni"/>
          <p:cNvSpPr txBox="1">
            <a:spLocks noGrp="1"/>
          </p:cNvSpPr>
          <p:nvPr>
            <p:ph type="title"/>
          </p:nvPr>
        </p:nvSpPr>
        <p:spPr>
          <a:xfrm>
            <a:off x="1096962" y="287337"/>
            <a:ext cx="10058401" cy="14493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Başlık Metni</a:t>
            </a:r>
          </a:p>
        </p:txBody>
      </p:sp>
      <p:sp>
        <p:nvSpPr>
          <p:cNvPr id="79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1096962" y="2108200"/>
            <a:ext cx="10058401" cy="37607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Çizgi"/>
          <p:cNvSpPr/>
          <p:nvPr/>
        </p:nvSpPr>
        <p:spPr>
          <a:xfrm>
            <a:off x="1208087" y="4475162"/>
            <a:ext cx="9875838" cy="1"/>
          </a:xfrm>
          <a:prstGeom prst="line">
            <a:avLst/>
          </a:prstGeom>
          <a:ln w="12700">
            <a:solidFill>
              <a:srgbClr val="40404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Başlık Metni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/>
          <a:lstStyle/>
          <a:p>
            <a:r>
              <a:t>Başlık Metni</a:t>
            </a:r>
          </a:p>
        </p:txBody>
      </p:sp>
      <p:sp>
        <p:nvSpPr>
          <p:cNvPr id="5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0993437" y="6513830"/>
            <a:ext cx="231277" cy="231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404040"/>
          </a:solidFill>
          <a:uFillTx/>
          <a:latin typeface="Georgia Pro Cond Light"/>
          <a:ea typeface="Georgia Pro Cond Light"/>
          <a:cs typeface="Georgia Pro Cond Light"/>
          <a:sym typeface="Georgia Pro Cond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404040"/>
          </a:solidFill>
          <a:uFillTx/>
          <a:latin typeface="Georgia Pro Cond Light"/>
          <a:ea typeface="Georgia Pro Cond Light"/>
          <a:cs typeface="Georgia Pro Cond Light"/>
          <a:sym typeface="Georgia Pro Cond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404040"/>
          </a:solidFill>
          <a:uFillTx/>
          <a:latin typeface="Georgia Pro Cond Light"/>
          <a:ea typeface="Georgia Pro Cond Light"/>
          <a:cs typeface="Georgia Pro Cond Light"/>
          <a:sym typeface="Georgia Pro Cond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404040"/>
          </a:solidFill>
          <a:uFillTx/>
          <a:latin typeface="Georgia Pro Cond Light"/>
          <a:ea typeface="Georgia Pro Cond Light"/>
          <a:cs typeface="Georgia Pro Cond Light"/>
          <a:sym typeface="Georgia Pro Cond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404040"/>
          </a:solidFill>
          <a:uFillTx/>
          <a:latin typeface="Georgia Pro Cond Light"/>
          <a:ea typeface="Georgia Pro Cond Light"/>
          <a:cs typeface="Georgia Pro Cond Light"/>
          <a:sym typeface="Georgia Pro Cond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404040"/>
          </a:solidFill>
          <a:uFillTx/>
          <a:latin typeface="Georgia Pro Cond Light"/>
          <a:ea typeface="Georgia Pro Cond Light"/>
          <a:cs typeface="Georgia Pro Cond Light"/>
          <a:sym typeface="Georgia Pro Cond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404040"/>
          </a:solidFill>
          <a:uFillTx/>
          <a:latin typeface="Georgia Pro Cond Light"/>
          <a:ea typeface="Georgia Pro Cond Light"/>
          <a:cs typeface="Georgia Pro Cond Light"/>
          <a:sym typeface="Georgia Pro Cond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404040"/>
          </a:solidFill>
          <a:uFillTx/>
          <a:latin typeface="Georgia Pro Cond Light"/>
          <a:ea typeface="Georgia Pro Cond Light"/>
          <a:cs typeface="Georgia Pro Cond Light"/>
          <a:sym typeface="Georgia Pro Cond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404040"/>
          </a:solidFill>
          <a:uFillTx/>
          <a:latin typeface="Georgia Pro Cond Light"/>
          <a:ea typeface="Georgia Pro Cond Light"/>
          <a:cs typeface="Georgia Pro Cond Light"/>
          <a:sym typeface="Georgia Pro Cond Light"/>
        </a:defRPr>
      </a:lvl9pPr>
    </p:titleStyle>
    <p:bodyStyle>
      <a:lvl1pPr marL="90487" marR="0" indent="-9048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solidFill>
            <a:srgbClr val="404040"/>
          </a:solidFill>
          <a:uFillTx/>
          <a:latin typeface="Speak Pro"/>
          <a:ea typeface="Speak Pro"/>
          <a:cs typeface="Speak Pro"/>
          <a:sym typeface="Speak Pro"/>
        </a:defRPr>
      </a:lvl1pPr>
      <a:lvl2pPr marL="402872" marR="0" indent="-20284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solidFill>
            <a:srgbClr val="404040"/>
          </a:solidFill>
          <a:uFillTx/>
          <a:latin typeface="Speak Pro"/>
          <a:ea typeface="Speak Pro"/>
          <a:cs typeface="Speak Pro"/>
          <a:sym typeface="Speak Pro"/>
        </a:defRPr>
      </a:lvl2pPr>
      <a:lvl3pPr marL="644978" marR="0" indent="-260803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solidFill>
            <a:srgbClr val="404040"/>
          </a:solidFill>
          <a:uFillTx/>
          <a:latin typeface="Speak Pro"/>
          <a:ea typeface="Speak Pro"/>
          <a:cs typeface="Speak Pro"/>
          <a:sym typeface="Speak Pro"/>
        </a:defRPr>
      </a:lvl3pPr>
      <a:lvl4pPr marL="769584" marR="0" indent="-20284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solidFill>
            <a:srgbClr val="404040"/>
          </a:solidFill>
          <a:uFillTx/>
          <a:latin typeface="Speak Pro"/>
          <a:ea typeface="Speak Pro"/>
          <a:cs typeface="Speak Pro"/>
          <a:sym typeface="Speak Pro"/>
        </a:defRPr>
      </a:lvl4pPr>
      <a:lvl5pPr marL="952147" marR="0" indent="-20284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solidFill>
            <a:srgbClr val="404040"/>
          </a:solidFill>
          <a:uFillTx/>
          <a:latin typeface="Speak Pro"/>
          <a:ea typeface="Speak Pro"/>
          <a:cs typeface="Speak Pro"/>
          <a:sym typeface="Speak Pro"/>
        </a:defRPr>
      </a:lvl5pPr>
      <a:lvl6pPr marL="1409347" marR="0" indent="-20284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"/>
        <a:tabLst/>
        <a:defRPr sz="2000" b="0" i="0" u="none" strike="noStrike" cap="none" spc="0" baseline="0">
          <a:solidFill>
            <a:srgbClr val="404040"/>
          </a:solidFill>
          <a:uFillTx/>
          <a:latin typeface="Speak Pro"/>
          <a:ea typeface="Speak Pro"/>
          <a:cs typeface="Speak Pro"/>
          <a:sym typeface="Speak Pro"/>
        </a:defRPr>
      </a:lvl6pPr>
      <a:lvl7pPr marL="1866547" marR="0" indent="-20284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"/>
        <a:tabLst/>
        <a:defRPr sz="2000" b="0" i="0" u="none" strike="noStrike" cap="none" spc="0" baseline="0">
          <a:solidFill>
            <a:srgbClr val="404040"/>
          </a:solidFill>
          <a:uFillTx/>
          <a:latin typeface="Speak Pro"/>
          <a:ea typeface="Speak Pro"/>
          <a:cs typeface="Speak Pro"/>
          <a:sym typeface="Speak Pro"/>
        </a:defRPr>
      </a:lvl7pPr>
      <a:lvl8pPr marL="2323747" marR="0" indent="-20284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"/>
        <a:tabLst/>
        <a:defRPr sz="2000" b="0" i="0" u="none" strike="noStrike" cap="none" spc="0" baseline="0">
          <a:solidFill>
            <a:srgbClr val="404040"/>
          </a:solidFill>
          <a:uFillTx/>
          <a:latin typeface="Speak Pro"/>
          <a:ea typeface="Speak Pro"/>
          <a:cs typeface="Speak Pro"/>
          <a:sym typeface="Speak Pro"/>
        </a:defRPr>
      </a:lvl8pPr>
      <a:lvl9pPr marL="2780947" marR="0" indent="-20284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"/>
        <a:tabLst/>
        <a:defRPr sz="2000" b="0" i="0" u="none" strike="noStrike" cap="none" spc="0" baseline="0">
          <a:solidFill>
            <a:srgbClr val="404040"/>
          </a:solidFill>
          <a:uFillTx/>
          <a:latin typeface="Speak Pro"/>
          <a:ea typeface="Speak Pro"/>
          <a:cs typeface="Speak Pro"/>
          <a:sym typeface="Speak Pro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peak Pro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peak Pro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peak Pro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peak Pro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peak Pr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peak Pr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peak Pr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peak Pr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peak Pr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0" name="image.jpeg" descr="image.jpeg"/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HEMATOPOİETİC STEM CELL TRANSPLANTATİON"/>
          <p:cNvSpPr txBox="1">
            <a:spLocks noGrp="1"/>
          </p:cNvSpPr>
          <p:nvPr>
            <p:ph type="title" idx="4294967295"/>
          </p:nvPr>
        </p:nvSpPr>
        <p:spPr>
          <a:xfrm>
            <a:off x="1096962" y="758825"/>
            <a:ext cx="10058401" cy="35655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8000">
                <a:solidFill>
                  <a:srgbClr val="FFFFFF"/>
                </a:solidFill>
              </a:defRPr>
            </a:pPr>
            <a:r>
              <a:t>HEMATOPOİETİC</a:t>
            </a:r>
            <a:br/>
            <a:r>
              <a:t>STEM CELL TRANSPLANTATİON</a:t>
            </a:r>
          </a:p>
        </p:txBody>
      </p:sp>
      <p:sp>
        <p:nvSpPr>
          <p:cNvPr id="92" name="ENGİN KELKİTLİ MD"/>
          <p:cNvSpPr txBox="1">
            <a:spLocks noGrp="1"/>
          </p:cNvSpPr>
          <p:nvPr>
            <p:ph type="body" sz="quarter" idx="4294967295"/>
          </p:nvPr>
        </p:nvSpPr>
        <p:spPr>
          <a:xfrm>
            <a:off x="1100137" y="4645025"/>
            <a:ext cx="10058401" cy="1143001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>
              <a:buSzTx/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t>ENGİN KELKİTLİ MD</a:t>
            </a:r>
          </a:p>
        </p:txBody>
      </p:sp>
      <p:sp>
        <p:nvSpPr>
          <p:cNvPr id="93" name="Çizgi"/>
          <p:cNvSpPr/>
          <p:nvPr/>
        </p:nvSpPr>
        <p:spPr>
          <a:xfrm>
            <a:off x="1208087" y="4475162"/>
            <a:ext cx="9875838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" name="Dikdörtgen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49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q Infusion - 20 minutes to an hour, varies depending on the volume infused.…"/>
          <p:cNvSpPr txBox="1"/>
          <p:nvPr/>
        </p:nvSpPr>
        <p:spPr>
          <a:xfrm>
            <a:off x="2484120" y="2690812"/>
            <a:ext cx="8550910" cy="230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3B38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q Infusion - 20 minutes to an hour, varies depending on the volume infused. </a:t>
            </a:r>
          </a:p>
          <a:p>
            <a:pPr>
              <a:defRPr sz="2400">
                <a:solidFill>
                  <a:srgbClr val="3B38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q Infused through a central venous line CVL, much like a blood transfusion. </a:t>
            </a:r>
          </a:p>
          <a:p>
            <a:pPr>
              <a:defRPr sz="2400">
                <a:solidFill>
                  <a:srgbClr val="3B38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q Premedication with acetaminophen and diphenhydramine to prevent reaction.</a:t>
            </a:r>
          </a:p>
        </p:txBody>
      </p:sp>
      <p:grpSp>
        <p:nvGrpSpPr>
          <p:cNvPr id="143" name="Grup"/>
          <p:cNvGrpSpPr/>
          <p:nvPr/>
        </p:nvGrpSpPr>
        <p:grpSpPr>
          <a:xfrm>
            <a:off x="3800475" y="698500"/>
            <a:ext cx="5559425" cy="950913"/>
            <a:chOff x="0" y="0"/>
            <a:chExt cx="5559425" cy="950912"/>
          </a:xfrm>
        </p:grpSpPr>
        <p:sp>
          <p:nvSpPr>
            <p:cNvPr id="141" name="Yuvarlatılmış Dikdörtgen"/>
            <p:cNvSpPr/>
            <p:nvPr/>
          </p:nvSpPr>
          <p:spPr>
            <a:xfrm>
              <a:off x="0" y="0"/>
              <a:ext cx="5559425" cy="95091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CE4DD"/>
                </a:gs>
                <a:gs pos="50000">
                  <a:srgbClr val="FAC8B9"/>
                </a:gs>
                <a:gs pos="100000">
                  <a:srgbClr val="F9A68A"/>
                </a:gs>
              </a:gsLst>
              <a:lin ang="18900000" scaled="0"/>
            </a:gradFill>
            <a:ln w="15875" cap="flat">
              <a:solidFill>
                <a:srgbClr val="9C4C0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rgbClr val="3B3835"/>
                  </a:solidFill>
                  <a:latin typeface="Tahoma Bold"/>
                  <a:ea typeface="Tahoma Bold"/>
                  <a:cs typeface="Tahoma Bold"/>
                  <a:sym typeface="Tahoma Bold"/>
                </a:defRPr>
              </a:pPr>
              <a:endParaRPr/>
            </a:p>
          </p:txBody>
        </p:sp>
        <p:sp>
          <p:nvSpPr>
            <p:cNvPr id="142" name="Transplant process:…"/>
            <p:cNvSpPr txBox="1"/>
            <p:nvPr/>
          </p:nvSpPr>
          <p:spPr>
            <a:xfrm>
              <a:off x="92121" y="65703"/>
              <a:ext cx="5375183" cy="819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>
                  <a:solidFill>
                    <a:srgbClr val="3B3835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Transplant process: </a:t>
              </a:r>
            </a:p>
            <a:p>
              <a:pPr algn="ctr">
                <a:defRPr sz="2400">
                  <a:solidFill>
                    <a:srgbClr val="3B3835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4-Stem cells infusion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1524000"/>
            <a:ext cx="10007600" cy="311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8" name="Grup"/>
          <p:cNvGrpSpPr/>
          <p:nvPr/>
        </p:nvGrpSpPr>
        <p:grpSpPr>
          <a:xfrm>
            <a:off x="3800475" y="447675"/>
            <a:ext cx="5559425" cy="950913"/>
            <a:chOff x="0" y="0"/>
            <a:chExt cx="5559425" cy="950912"/>
          </a:xfrm>
        </p:grpSpPr>
        <p:sp>
          <p:nvSpPr>
            <p:cNvPr id="146" name="Yuvarlatılmış Dikdörtgen"/>
            <p:cNvSpPr/>
            <p:nvPr/>
          </p:nvSpPr>
          <p:spPr>
            <a:xfrm>
              <a:off x="0" y="0"/>
              <a:ext cx="5559425" cy="95091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CE4DD"/>
                </a:gs>
                <a:gs pos="50000">
                  <a:srgbClr val="FAC8B9"/>
                </a:gs>
                <a:gs pos="100000">
                  <a:srgbClr val="F9A68A"/>
                </a:gs>
              </a:gsLst>
              <a:lin ang="18900000" scaled="0"/>
            </a:gradFill>
            <a:ln w="15875" cap="flat">
              <a:solidFill>
                <a:srgbClr val="9C4C0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rgbClr val="3B3835"/>
                  </a:solidFill>
                  <a:latin typeface="Tahoma Bold"/>
                  <a:ea typeface="Tahoma Bold"/>
                  <a:cs typeface="Tahoma Bold"/>
                  <a:sym typeface="Tahoma Bold"/>
                </a:defRPr>
              </a:pPr>
              <a:endParaRPr/>
            </a:p>
          </p:txBody>
        </p:sp>
        <p:sp>
          <p:nvSpPr>
            <p:cNvPr id="147" name="Transplant process: 5…"/>
            <p:cNvSpPr txBox="1"/>
            <p:nvPr/>
          </p:nvSpPr>
          <p:spPr>
            <a:xfrm>
              <a:off x="92121" y="65703"/>
              <a:ext cx="5375183" cy="819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>
                  <a:solidFill>
                    <a:srgbClr val="3B3835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Transplant process: 5</a:t>
              </a:r>
            </a:p>
            <a:p>
              <a:pPr algn="ctr">
                <a:defRPr sz="2400">
                  <a:solidFill>
                    <a:srgbClr val="3B3835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Recovery</a:t>
              </a: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53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1490662"/>
            <a:ext cx="5083176" cy="341788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Dikdörtgen"/>
          <p:cNvSpPr/>
          <p:nvPr/>
        </p:nvSpPr>
        <p:spPr>
          <a:xfrm>
            <a:off x="6049962" y="0"/>
            <a:ext cx="92076" cy="68580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55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962" y="642937"/>
            <a:ext cx="4129088" cy="511333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Dikdörtgen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287" y="566737"/>
            <a:ext cx="7683501" cy="532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he human leucocyte antigen system (HLA)"/>
          <p:cNvSpPr txBox="1"/>
          <p:nvPr/>
        </p:nvSpPr>
        <p:spPr>
          <a:xfrm>
            <a:off x="4257357" y="411162"/>
            <a:ext cx="652309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latin typeface="FrutigerLTStd"/>
                <a:ea typeface="FrutigerLTStd"/>
                <a:cs typeface="FrutigerLTStd"/>
                <a:sym typeface="FrutigerLTStd"/>
              </a:defRPr>
            </a:lvl1pPr>
          </a:lstStyle>
          <a:p>
            <a:r>
              <a:t>The human leucocyte antigen system (HLA) </a:t>
            </a:r>
          </a:p>
        </p:txBody>
      </p:sp>
      <p:sp>
        <p:nvSpPr>
          <p:cNvPr id="97" name="The human leucocyte antigen (HLA) genes are located within the major histocompatibility complex (MHC) on the short arm of chromosome 6 (6p21.3)"/>
          <p:cNvSpPr txBox="1"/>
          <p:nvPr/>
        </p:nvSpPr>
        <p:spPr>
          <a:xfrm>
            <a:off x="960119" y="1408112"/>
            <a:ext cx="1027176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MinionPro"/>
                <a:ea typeface="MinionPro"/>
                <a:cs typeface="MinionPro"/>
                <a:sym typeface="MinionPro"/>
              </a:defRPr>
            </a:lvl1pPr>
          </a:lstStyle>
          <a:p>
            <a:r>
              <a:t>The human leucocyte antigen (HLA) genes are located within the major histocompatibility complex (MHC) on the short arm of chromosome 6 (6p21.3) </a:t>
            </a:r>
          </a:p>
        </p:txBody>
      </p:sp>
      <p:sp>
        <p:nvSpPr>
          <p:cNvPr id="98" name="HLA genes found in the class I region of the MHC differ in structure from those found in the class II region."/>
          <p:cNvSpPr txBox="1"/>
          <p:nvPr/>
        </p:nvSpPr>
        <p:spPr>
          <a:xfrm>
            <a:off x="960120" y="2357437"/>
            <a:ext cx="9949497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MinionPro"/>
                <a:ea typeface="MinionPro"/>
                <a:cs typeface="MinionPro"/>
                <a:sym typeface="MinionPro"/>
              </a:defRPr>
            </a:lvl1pPr>
          </a:lstStyle>
          <a:p>
            <a:r>
              <a:t>HLA genes found in the class I region of the MHC differ in structure from those found in the class II region. </a:t>
            </a:r>
          </a:p>
        </p:txBody>
      </p:sp>
      <p:sp>
        <p:nvSpPr>
          <p:cNvPr id="99" name="The three classi- cal class I proteins, HLA-A, HLA-B and HLA-C are expressed on virtually all nucleated cells and also on platelets."/>
          <p:cNvSpPr txBox="1"/>
          <p:nvPr/>
        </p:nvSpPr>
        <p:spPr>
          <a:xfrm>
            <a:off x="1034732" y="3306762"/>
            <a:ext cx="10197148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The three classical class I proteins, HLA-A, HLA-B and HLA-C are expressed on virtually all nucleated cells and also on platelets. </a:t>
            </a:r>
          </a:p>
          <a:p>
            <a:pPr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4" name="Dikdörtgen"/>
          <p:cNvSpPr/>
          <p:nvPr/>
        </p:nvSpPr>
        <p:spPr>
          <a:xfrm>
            <a:off x="458787" y="457200"/>
            <a:ext cx="11274426" cy="59436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5" name="Dikdörtgen"/>
          <p:cNvSpPr/>
          <p:nvPr/>
        </p:nvSpPr>
        <p:spPr>
          <a:xfrm>
            <a:off x="522287" y="520700"/>
            <a:ext cx="11147426" cy="5816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0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906462"/>
            <a:ext cx="5946776" cy="5038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9" name="Dikdörtgen"/>
          <p:cNvSpPr/>
          <p:nvPr/>
        </p:nvSpPr>
        <p:spPr>
          <a:xfrm>
            <a:off x="458787" y="457200"/>
            <a:ext cx="11274426" cy="59436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0" name="Dikdörtgen"/>
          <p:cNvSpPr/>
          <p:nvPr/>
        </p:nvSpPr>
        <p:spPr>
          <a:xfrm>
            <a:off x="522287" y="520700"/>
            <a:ext cx="11147426" cy="5816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11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906462"/>
            <a:ext cx="6203950" cy="5038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5" y="1452562"/>
            <a:ext cx="5826125" cy="3425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ADE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0" name="Dikdörtgen"/>
          <p:cNvSpPr/>
          <p:nvPr/>
        </p:nvSpPr>
        <p:spPr>
          <a:xfrm>
            <a:off x="476250" y="479425"/>
            <a:ext cx="11239500" cy="58991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0" y="455612"/>
            <a:ext cx="5037138" cy="5945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55800"/>
            <a:ext cx="11049000" cy="355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" name="Grup"/>
          <p:cNvGrpSpPr/>
          <p:nvPr/>
        </p:nvGrpSpPr>
        <p:grpSpPr>
          <a:xfrm>
            <a:off x="3800475" y="698500"/>
            <a:ext cx="5559425" cy="950913"/>
            <a:chOff x="0" y="0"/>
            <a:chExt cx="5559425" cy="950912"/>
          </a:xfrm>
        </p:grpSpPr>
        <p:sp>
          <p:nvSpPr>
            <p:cNvPr id="124" name="Yuvarlatılmış Dikdörtgen"/>
            <p:cNvSpPr/>
            <p:nvPr/>
          </p:nvSpPr>
          <p:spPr>
            <a:xfrm>
              <a:off x="0" y="0"/>
              <a:ext cx="5559425" cy="95091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CE4DD"/>
                </a:gs>
                <a:gs pos="50000">
                  <a:srgbClr val="FAC8B9"/>
                </a:gs>
                <a:gs pos="100000">
                  <a:srgbClr val="F9A68A"/>
                </a:gs>
              </a:gsLst>
              <a:lin ang="18900000" scaled="0"/>
            </a:gradFill>
            <a:ln w="15875" cap="flat">
              <a:solidFill>
                <a:srgbClr val="9C4C0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rgbClr val="3B3835"/>
                  </a:solidFill>
                  <a:latin typeface="Tahoma Bold"/>
                  <a:ea typeface="Tahoma Bold"/>
                  <a:cs typeface="Tahoma Bold"/>
                  <a:sym typeface="Tahoma Bold"/>
                </a:defRPr>
              </a:pPr>
              <a:endParaRPr/>
            </a:p>
          </p:txBody>
        </p:sp>
        <p:sp>
          <p:nvSpPr>
            <p:cNvPr id="125" name="Transplant process:…"/>
            <p:cNvSpPr txBox="1"/>
            <p:nvPr/>
          </p:nvSpPr>
          <p:spPr>
            <a:xfrm>
              <a:off x="92121" y="61436"/>
              <a:ext cx="5375183" cy="828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>
                  <a:solidFill>
                    <a:srgbClr val="3B3835"/>
                  </a:solidFill>
                  <a:latin typeface="Tahoma Bold"/>
                  <a:ea typeface="Tahoma Bold"/>
                  <a:cs typeface="Tahoma Bold"/>
                  <a:sym typeface="Tahoma Bold"/>
                </a:defRPr>
              </a:pPr>
              <a:r>
                <a:t>Transplant process: </a:t>
              </a:r>
            </a:p>
            <a:p>
              <a:pPr algn="ctr">
                <a:defRPr sz="2400">
                  <a:solidFill>
                    <a:srgbClr val="3B3835"/>
                  </a:solidFill>
                  <a:latin typeface="Tahoma Bold"/>
                  <a:ea typeface="Tahoma Bold"/>
                  <a:cs typeface="Tahoma Bold"/>
                  <a:sym typeface="Tahoma Bold"/>
                </a:defRPr>
              </a:pPr>
              <a:r>
                <a:t>1-Stem cells collection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0"/>
            <a:ext cx="9956800" cy="2959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Grup"/>
          <p:cNvGrpSpPr/>
          <p:nvPr/>
        </p:nvGrpSpPr>
        <p:grpSpPr>
          <a:xfrm>
            <a:off x="3746500" y="847725"/>
            <a:ext cx="5559425" cy="949325"/>
            <a:chOff x="0" y="0"/>
            <a:chExt cx="5559425" cy="949325"/>
          </a:xfrm>
        </p:grpSpPr>
        <p:sp>
          <p:nvSpPr>
            <p:cNvPr id="129" name="Yuvarlatılmış Dikdörtgen"/>
            <p:cNvSpPr/>
            <p:nvPr/>
          </p:nvSpPr>
          <p:spPr>
            <a:xfrm>
              <a:off x="0" y="0"/>
              <a:ext cx="5559425" cy="94932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CE4DD"/>
                </a:gs>
                <a:gs pos="50000">
                  <a:srgbClr val="FAC8B9"/>
                </a:gs>
                <a:gs pos="100000">
                  <a:srgbClr val="F9A68A"/>
                </a:gs>
              </a:gsLst>
              <a:lin ang="18900000" scaled="0"/>
            </a:gradFill>
            <a:ln w="15875" cap="flat">
              <a:solidFill>
                <a:srgbClr val="9C4C0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" name="Transplant process:…"/>
            <p:cNvSpPr txBox="1"/>
            <p:nvPr/>
          </p:nvSpPr>
          <p:spPr>
            <a:xfrm>
              <a:off x="92043" y="65063"/>
              <a:ext cx="5375339" cy="819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 b="1">
                  <a:solidFill>
                    <a:srgbClr val="3B3835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Transplant process: </a:t>
              </a:r>
            </a:p>
            <a:p>
              <a:pPr algn="ctr">
                <a:defRPr sz="2400" b="1">
                  <a:solidFill>
                    <a:srgbClr val="3B3835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2-Processing &amp; Cryopreservation 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q The conditioning period 7-10 days.…"/>
          <p:cNvSpPr txBox="1"/>
          <p:nvPr/>
        </p:nvSpPr>
        <p:spPr>
          <a:xfrm>
            <a:off x="2842895" y="2551112"/>
            <a:ext cx="7850823" cy="230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3B38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q The conditioning period 7-10 days. </a:t>
            </a:r>
          </a:p>
          <a:p>
            <a:pPr>
              <a:defRPr sz="2400">
                <a:solidFill>
                  <a:srgbClr val="3B38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q By delivery of chemotherapy and/or radiation </a:t>
            </a:r>
          </a:p>
          <a:p>
            <a:pPr>
              <a:defRPr sz="2400">
                <a:solidFill>
                  <a:srgbClr val="3B38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q To eliminate malignancy. </a:t>
            </a:r>
          </a:p>
          <a:p>
            <a:pPr>
              <a:defRPr sz="2400">
                <a:solidFill>
                  <a:srgbClr val="3B38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q To suppress the patient’s immune system from rejecting the new stem cells </a:t>
            </a:r>
          </a:p>
          <a:p>
            <a:pPr>
              <a:defRPr sz="2400">
                <a:solidFill>
                  <a:srgbClr val="3B3835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q To create space for the new cells.</a:t>
            </a:r>
          </a:p>
        </p:txBody>
      </p:sp>
      <p:grpSp>
        <p:nvGrpSpPr>
          <p:cNvPr id="136" name="Grup"/>
          <p:cNvGrpSpPr/>
          <p:nvPr/>
        </p:nvGrpSpPr>
        <p:grpSpPr>
          <a:xfrm>
            <a:off x="2797175" y="698500"/>
            <a:ext cx="7099300" cy="1452563"/>
            <a:chOff x="0" y="0"/>
            <a:chExt cx="7099300" cy="1452562"/>
          </a:xfrm>
        </p:grpSpPr>
        <p:sp>
          <p:nvSpPr>
            <p:cNvPr id="134" name="Yuvarlatılmış Dikdörtgen"/>
            <p:cNvSpPr/>
            <p:nvPr/>
          </p:nvSpPr>
          <p:spPr>
            <a:xfrm>
              <a:off x="0" y="0"/>
              <a:ext cx="7099300" cy="145256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CE4DD"/>
                </a:gs>
                <a:gs pos="50000">
                  <a:srgbClr val="FAC8B9"/>
                </a:gs>
                <a:gs pos="100000">
                  <a:srgbClr val="F9A68A"/>
                </a:gs>
              </a:gsLst>
              <a:lin ang="18900000" scaled="0"/>
            </a:gradFill>
            <a:ln w="15875" cap="flat">
              <a:solidFill>
                <a:srgbClr val="9C4C0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3B3835"/>
                  </a:solidFill>
                  <a:latin typeface="Tahoma Bold"/>
                  <a:ea typeface="Tahoma Bold"/>
                  <a:cs typeface="Tahoma Bold"/>
                  <a:sym typeface="Tahoma Bold"/>
                </a:defRPr>
              </a:pPr>
              <a:endParaRPr/>
            </a:p>
          </p:txBody>
        </p:sp>
        <p:sp>
          <p:nvSpPr>
            <p:cNvPr id="135" name="Transplant process:…"/>
            <p:cNvSpPr txBox="1"/>
            <p:nvPr/>
          </p:nvSpPr>
          <p:spPr>
            <a:xfrm>
              <a:off x="116599" y="248761"/>
              <a:ext cx="6866102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800">
                  <a:solidFill>
                    <a:srgbClr val="3B3835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Transplant process: </a:t>
              </a:r>
            </a:p>
            <a:p>
              <a:pPr algn="ctr">
                <a:defRPr sz="2800">
                  <a:solidFill>
                    <a:srgbClr val="3B3835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3-Conditioning (Chemotherapy Regimen)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RetrospectVTI">
  <a:themeElements>
    <a:clrScheme name="Retrospec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56A17"/>
      </a:accent1>
      <a:accent2>
        <a:srgbClr val="E72D2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etrospect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trospec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peak Pro"/>
            <a:ea typeface="Speak Pro"/>
            <a:cs typeface="Speak Pro"/>
            <a:sym typeface="Speak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peak Pro"/>
            <a:ea typeface="Speak Pro"/>
            <a:cs typeface="Speak Pro"/>
            <a:sym typeface="Speak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trospectVTI">
  <a:themeElements>
    <a:clrScheme name="Retrospec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56A17"/>
      </a:accent1>
      <a:accent2>
        <a:srgbClr val="E72D2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etrospect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trospec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peak Pro"/>
            <a:ea typeface="Speak Pro"/>
            <a:cs typeface="Speak Pro"/>
            <a:sym typeface="Speak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peak Pro"/>
            <a:ea typeface="Speak Pro"/>
            <a:cs typeface="Speak Pro"/>
            <a:sym typeface="Speak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368</Words>
  <Application>Microsoft Macintosh PowerPoint</Application>
  <PresentationFormat>Geniş ekran</PresentationFormat>
  <Paragraphs>37</Paragraphs>
  <Slides>13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2" baseType="lpstr">
      <vt:lpstr>Calibri</vt:lpstr>
      <vt:lpstr>FrutigerLTStd</vt:lpstr>
      <vt:lpstr>Georgia Pro Cond Light</vt:lpstr>
      <vt:lpstr>Helvetica Neue</vt:lpstr>
      <vt:lpstr>MinionPro</vt:lpstr>
      <vt:lpstr>Speak Pro</vt:lpstr>
      <vt:lpstr>Tahoma</vt:lpstr>
      <vt:lpstr>Tahoma Bold</vt:lpstr>
      <vt:lpstr>RetrospectVTI</vt:lpstr>
      <vt:lpstr>HEMATOPOİETİC STEM CELL TRANSPLANTATİON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HEMATOPOİETİC STEM CELL TRANSPLANTATİON</dc:title>
  <cp:lastModifiedBy>e kelkitli</cp:lastModifiedBy>
  <cp:revision>2</cp:revision>
  <dcterms:modified xsi:type="dcterms:W3CDTF">2021-04-07T04:27:58Z</dcterms:modified>
</cp:coreProperties>
</file>