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99" d="100"/>
          <a:sy n="99" d="100"/>
        </p:scale>
        <p:origin x="192" y="6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amboss.com/us/knowledge/Vascular_physiology" TargetMode="External"/><Relationship Id="rId3" Type="http://schemas.openxmlformats.org/officeDocument/2006/relationships/hyperlink" Target="https://www.amboss.com/us/knowledge/Aortic_valve_stenosis" TargetMode="External"/><Relationship Id="rId7" Type="http://schemas.openxmlformats.org/officeDocument/2006/relationships/hyperlink" Target="https://www.amboss.com/us/knowledge/Basics_of_hematology"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amboss.com/us/knowledge/Valvular_heart_diseases" TargetMode="External"/><Relationship Id="rId5" Type="http://schemas.openxmlformats.org/officeDocument/2006/relationships/hyperlink" Target="https://www.amboss.com/us/knowledge/Anemia" TargetMode="External"/><Relationship Id="rId4" Type="http://schemas.openxmlformats.org/officeDocument/2006/relationships/hyperlink" Target="https://www.amboss.com/us/knowledge/Heart" TargetMode="External"/><Relationship Id="rId9" Type="http://schemas.openxmlformats.org/officeDocument/2006/relationships/hyperlink" Target="https://www.amboss.com/us/knowledge/Hemolytic_anemia"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hape 22"/>
          <p:cNvSpPr>
            <a:spLocks noGrp="1" noRot="1" noChangeAspect="1"/>
          </p:cNvSpPr>
          <p:nvPr>
            <p:ph type="sldImg"/>
          </p:nvPr>
        </p:nvSpPr>
        <p:spPr>
          <a:xfrm>
            <a:off x="381000" y="685800"/>
            <a:ext cx="6096000" cy="3429000"/>
          </a:xfrm>
          <a:prstGeom prst="rect">
            <a:avLst/>
          </a:prstGeom>
        </p:spPr>
        <p:txBody>
          <a:bodyPr/>
          <a:lstStyle/>
          <a:p>
            <a:endParaRPr/>
          </a:p>
        </p:txBody>
      </p:sp>
      <p:sp>
        <p:nvSpPr>
          <p:cNvPr id="23" name="Shape 23"/>
          <p:cNvSpPr>
            <a:spLocks noGrp="1"/>
          </p:cNvSpPr>
          <p:nvPr>
            <p:ph type="body" sz="quarter" idx="1"/>
          </p:nvPr>
        </p:nvSpPr>
        <p:spPr>
          <a:prstGeom prst="rect">
            <a:avLst/>
          </a:prstGeom>
        </p:spPr>
        <p:txBody>
          <a:bodyPr/>
          <a:lstStyle/>
          <a:p>
            <a:pPr>
              <a:spcBef>
                <a:spcPts val="0"/>
              </a:spcBef>
            </a:pPr>
            <a:r>
              <a:t>Hemolytic anemias are a group of conditions characterized by the breakdown of red blood cells. </a:t>
            </a:r>
          </a:p>
          <a:p>
            <a:pPr>
              <a:spcBef>
                <a:spcPts val="0"/>
              </a:spcBef>
              <a:defRPr sz="900"/>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a:spLocks noGrp="1" noRot="1" noChangeAspect="1"/>
          </p:cNvSpPr>
          <p:nvPr>
            <p:ph type="sldImg"/>
          </p:nvPr>
        </p:nvSpPr>
        <p:spPr>
          <a:prstGeom prst="rect">
            <a:avLst/>
          </a:prstGeom>
        </p:spPr>
        <p:txBody>
          <a:bodyPr/>
          <a:lstStyle/>
          <a:p>
            <a:endParaRPr/>
          </a:p>
        </p:txBody>
      </p:sp>
      <p:sp>
        <p:nvSpPr>
          <p:cNvPr id="39" name="Shape 39"/>
          <p:cNvSpPr>
            <a:spLocks noGrp="1"/>
          </p:cNvSpPr>
          <p:nvPr>
            <p:ph type="body" sz="quarter" idx="1"/>
          </p:nvPr>
        </p:nvSpPr>
        <p:spPr>
          <a:prstGeom prst="rect">
            <a:avLst/>
          </a:prstGeom>
        </p:spPr>
        <p:txBody>
          <a:bodyPr/>
          <a:lstStyle/>
          <a:p>
            <a:pPr>
              <a:spcBef>
                <a:spcPts val="0"/>
              </a:spcBef>
            </a:pPr>
            <a:r>
              <a:t>↓ Haptoglobin</a:t>
            </a:r>
            <a:br/>
            <a:r>
              <a:t>Only free and unbound haptoglobin is measured</a:t>
            </a:r>
            <a:br/>
            <a:r>
              <a:t>Hemoglobin released from broken down erythrocytes binds to haptoglobin; . → ↓ free, circulating haptoglobin Occurs mostly in intravascular hemolysis</a:t>
            </a:r>
            <a:br/>
            <a:r>
              <a:t>Haptoglobin can be increased or normal as a reaction to an infectious process, thereby masking hemolysis </a:t>
            </a:r>
          </a:p>
          <a:p>
            <a:pPr>
              <a:spcBef>
                <a:spcPts val="0"/>
              </a:spcBef>
            </a:pPr>
            <a:r>
              <a:t>↑ Lactate dehydrogenase (LDH): nonspecific parameter that simply indicates increased cellular breakdown ↑ Indirect/unconjugated bilirubin </a:t>
            </a:r>
          </a:p>
          <a:p>
            <a:pPr>
              <a:spcBef>
                <a:spcPts val="0"/>
              </a:spcBef>
            </a:pPr>
            <a:r>
              <a:t>Hemoglobin released from erythrocytes is turned into indirect/unconjugated bilirubin. Increased bilirubin levels can result in icterus.</a:t>
            </a:r>
            <a:br/>
            <a:r>
              <a:t>Urobilinogenuria </a:t>
            </a:r>
          </a:p>
          <a:p>
            <a:pPr>
              <a:spcBef>
                <a:spcPts val="0"/>
              </a:spcBef>
            </a:pPr>
            <a:r>
              <a:t>↑ Reticulocytes: loss of erythrocytes → reactive increase in erythropoiesis → increase in reticulocytes in the peripheral blood In extreme hemolysis: ↑ free hemoglobin </a:t>
            </a:r>
          </a:p>
          <a:p>
            <a:pPr>
              <a:spcBef>
                <a:spcPts val="0"/>
              </a:spcBef>
            </a:pPr>
            <a:r>
              <a:t>Brown-colored urine due to hemoglobinuria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noRot="1" noChangeAspect="1"/>
          </p:cNvSpPr>
          <p:nvPr>
            <p:ph type="sldImg"/>
          </p:nvPr>
        </p:nvSpPr>
        <p:spPr>
          <a:prstGeom prst="rect">
            <a:avLst/>
          </a:prstGeom>
        </p:spPr>
        <p:txBody>
          <a:bodyPr/>
          <a:lstStyle/>
          <a:p>
            <a:endParaRPr/>
          </a:p>
        </p:txBody>
      </p:sp>
      <p:sp>
        <p:nvSpPr>
          <p:cNvPr id="50" name="Shape 50"/>
          <p:cNvSpPr>
            <a:spLocks noGrp="1"/>
          </p:cNvSpPr>
          <p:nvPr>
            <p:ph type="body" sz="quarter" idx="1"/>
          </p:nvPr>
        </p:nvSpPr>
        <p:spPr>
          <a:prstGeom prst="rect">
            <a:avLst/>
          </a:prstGeom>
        </p:spPr>
        <p:txBody>
          <a:bodyPr/>
          <a:lstStyle/>
          <a:p>
            <a:pPr>
              <a:spcBef>
                <a:spcPts val="0"/>
              </a:spcBef>
            </a:pPr>
            <a:r>
              <a:t>Direct Coombs test</a:t>
            </a:r>
            <a:br/>
            <a:r>
              <a:t>After taking a patient's blood sample, it is purified so that only the erythrocytes remain. Coombs serum containing anti-human globulins (antigens) is added.</a:t>
            </a:r>
            <a:br/>
            <a:r>
              <a:t>The examiner visually analyzes the sample and looks for erythrocyte agglutination. </a:t>
            </a:r>
          </a:p>
          <a:p>
            <a:pPr>
              <a:spcBef>
                <a:spcPts val="0"/>
              </a:spcBef>
            </a:pPr>
            <a:r>
              <a:t>In the case of erythrocyte agglutination → positive test → confirmation of preexisting erythrocytes coated with autoantibodies</a:t>
            </a:r>
            <a:br/>
            <a:r>
              <a:t>In the case of absent erythrocyte agglutination → negative test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noRot="1" noChangeAspect="1"/>
          </p:cNvSpPr>
          <p:nvPr>
            <p:ph type="sldImg"/>
          </p:nvPr>
        </p:nvSpPr>
        <p:spPr>
          <a:prstGeom prst="rect">
            <a:avLst/>
          </a:prstGeom>
        </p:spPr>
        <p:txBody>
          <a:bodyPr/>
          <a:lstStyle/>
          <a:p>
            <a:endParaRPr/>
          </a:p>
        </p:txBody>
      </p:sp>
      <p:sp>
        <p:nvSpPr>
          <p:cNvPr id="55" name="Shape 55"/>
          <p:cNvSpPr>
            <a:spLocks noGrp="1"/>
          </p:cNvSpPr>
          <p:nvPr>
            <p:ph type="body" sz="quarter" idx="1"/>
          </p:nvPr>
        </p:nvSpPr>
        <p:spPr>
          <a:prstGeom prst="rect">
            <a:avLst/>
          </a:prstGeom>
        </p:spPr>
        <p:txBody>
          <a:bodyPr/>
          <a:lstStyle/>
          <a:p>
            <a:pPr>
              <a:spcBef>
                <a:spcPts val="0"/>
              </a:spcBef>
            </a:pPr>
            <a:r>
              <a:t>Indirect Coombs test</a:t>
            </a:r>
            <a:br/>
            <a:r>
              <a:t>After taking a patient's blood sample, it is purified so that only the serum remains. A donor's blood sample containing erythrocytes is added.</a:t>
            </a:r>
            <a:br/>
            <a:r>
              <a:t>Coombs serum containing anti-human globulins (antigens) is added as well.</a:t>
            </a:r>
            <a:br/>
            <a:r>
              <a:t>The examiner visually analyzes the sample and looks for erythrocyte agglutination. </a:t>
            </a:r>
          </a:p>
          <a:p>
            <a:pPr>
              <a:spcBef>
                <a:spcPts val="0"/>
              </a:spcBef>
            </a:pPr>
            <a:r>
              <a:t>In the case of erythrocyte agglutination → positive test → confirmation of preexisting circulating, free antibodies within patient's serum that bound to donor's RBC surfaces</a:t>
            </a:r>
            <a:br/>
            <a:r>
              <a:t>In the case of absent erythrocyte agglutination → negative test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noRot="1" noChangeAspect="1"/>
          </p:cNvSpPr>
          <p:nvPr>
            <p:ph type="sldImg"/>
          </p:nvPr>
        </p:nvSpPr>
        <p:spPr>
          <a:prstGeom prst="rect">
            <a:avLst/>
          </a:prstGeom>
        </p:spPr>
        <p:txBody>
          <a:bodyPr/>
          <a:lstStyle/>
          <a:p>
            <a:endParaRPr/>
          </a:p>
        </p:txBody>
      </p:sp>
      <p:sp>
        <p:nvSpPr>
          <p:cNvPr id="71" name="Shape 71"/>
          <p:cNvSpPr>
            <a:spLocks noGrp="1"/>
          </p:cNvSpPr>
          <p:nvPr>
            <p:ph type="body" sz="quarter" idx="1"/>
          </p:nvPr>
        </p:nvSpPr>
        <p:spPr>
          <a:prstGeom prst="rect">
            <a:avLst/>
          </a:prstGeom>
        </p:spPr>
        <p:txBody>
          <a:bodyPr/>
          <a:lstStyle>
            <a:lvl1pPr>
              <a:spcBef>
                <a:spcPts val="0"/>
              </a:spcBef>
            </a:lvl1pPr>
          </a:lstStyle>
          <a:p>
            <a:b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noRot="1" noChangeAspect="1"/>
          </p:cNvSpPr>
          <p:nvPr>
            <p:ph type="sldImg"/>
          </p:nvPr>
        </p:nvSpPr>
        <p:spPr>
          <a:prstGeom prst="rect">
            <a:avLst/>
          </a:prstGeom>
        </p:spPr>
        <p:txBody>
          <a:bodyPr/>
          <a:lstStyle/>
          <a:p>
            <a:endParaRPr/>
          </a:p>
        </p:txBody>
      </p:sp>
      <p:sp>
        <p:nvSpPr>
          <p:cNvPr id="82" name="Shape 82"/>
          <p:cNvSpPr>
            <a:spLocks noGrp="1"/>
          </p:cNvSpPr>
          <p:nvPr>
            <p:ph type="body" sz="quarter" idx="1"/>
          </p:nvPr>
        </p:nvSpPr>
        <p:spPr>
          <a:prstGeom prst="rect">
            <a:avLst/>
          </a:prstGeom>
        </p:spPr>
        <p:txBody>
          <a:bodyPr/>
          <a:lstStyle/>
          <a:p>
            <a:pPr>
              <a:spcBef>
                <a:spcPts val="0"/>
              </a:spcBef>
              <a:defRPr b="1"/>
            </a:pPr>
            <a:r>
              <a:t>Macroangiopathic hemolytic anemia</a:t>
            </a:r>
          </a:p>
          <a:p>
            <a:pPr>
              <a:spcBef>
                <a:spcPts val="0"/>
              </a:spcBef>
              <a:defRPr b="1"/>
            </a:pPr>
            <a:r>
              <a:t>Etiology</a:t>
            </a:r>
          </a:p>
          <a:p>
            <a:pPr lvl="1" indent="457200">
              <a:spcBef>
                <a:spcPts val="0"/>
              </a:spcBef>
            </a:pPr>
            <a:r>
              <a:t>Moderate and severe </a:t>
            </a:r>
            <a:r>
              <a:rPr u="sng">
                <a:solidFill>
                  <a:srgbClr val="0563C1"/>
                </a:solidFill>
                <a:uFill>
                  <a:solidFill>
                    <a:srgbClr val="0563C1"/>
                  </a:solidFill>
                </a:uFill>
                <a:hlinkClick r:id="rId3"/>
              </a:rPr>
              <a:t>aortic stenosis</a:t>
            </a:r>
            <a:r>
              <a:t>: </a:t>
            </a:r>
            <a:r>
              <a:rPr u="sng">
                <a:solidFill>
                  <a:srgbClr val="0563C1"/>
                </a:solidFill>
                <a:uFill>
                  <a:solidFill>
                    <a:srgbClr val="0563C1"/>
                  </a:solidFill>
                </a:uFill>
                <a:hlinkClick r:id="rId4"/>
              </a:rPr>
              <a:t>heart valve</a:t>
            </a:r>
            <a:r>
              <a:t> replacement resolves the </a:t>
            </a:r>
            <a:r>
              <a:rPr u="sng">
                <a:solidFill>
                  <a:srgbClr val="0563C1"/>
                </a:solidFill>
                <a:uFill>
                  <a:solidFill>
                    <a:srgbClr val="0563C1"/>
                  </a:solidFill>
                </a:uFill>
                <a:hlinkClick r:id="rId5"/>
              </a:rPr>
              <a:t>anemia</a:t>
            </a:r>
          </a:p>
          <a:p>
            <a:pPr lvl="1" indent="457200">
              <a:spcBef>
                <a:spcPts val="0"/>
              </a:spcBef>
            </a:pPr>
            <a:r>
              <a:rPr u="sng">
                <a:solidFill>
                  <a:srgbClr val="0563C1"/>
                </a:solidFill>
                <a:uFill>
                  <a:solidFill>
                    <a:srgbClr val="0563C1"/>
                  </a:solidFill>
                </a:uFill>
                <a:hlinkClick r:id="rId6"/>
              </a:rPr>
              <a:t>Prosthetic heart valve</a:t>
            </a:r>
          </a:p>
          <a:p>
            <a:pPr lvl="1" indent="457200">
              <a:spcBef>
                <a:spcPts val="0"/>
              </a:spcBef>
            </a:pPr>
            <a:r>
              <a:t>Extracorporeal circulation (e.g., dialysis)</a:t>
            </a:r>
          </a:p>
          <a:p>
            <a:pPr lvl="1" indent="457200">
              <a:spcBef>
                <a:spcPts val="0"/>
              </a:spcBef>
            </a:pPr>
            <a:r>
              <a:t>Exertional hemoglobinuria (“March hemoglobinuria”): destruction of </a:t>
            </a:r>
            <a:r>
              <a:rPr u="sng">
                <a:solidFill>
                  <a:srgbClr val="0563C1"/>
                </a:solidFill>
                <a:uFill>
                  <a:solidFill>
                    <a:srgbClr val="0563C1"/>
                  </a:solidFill>
                </a:uFill>
                <a:hlinkClick r:id="rId7"/>
              </a:rPr>
              <a:t>RBCs</a:t>
            </a:r>
            <a:r>
              <a:t> in the feet during strenuous exercise (especially running and walking on hard surfaces)</a:t>
            </a:r>
          </a:p>
          <a:p>
            <a:pPr>
              <a:spcBef>
                <a:spcPts val="0"/>
              </a:spcBef>
              <a:defRPr b="1"/>
            </a:pPr>
            <a:r>
              <a:t>Pathophysiology</a:t>
            </a:r>
          </a:p>
          <a:p>
            <a:pPr lvl="1" indent="457200">
              <a:spcBef>
                <a:spcPts val="0"/>
              </a:spcBef>
            </a:pPr>
            <a:r>
              <a:rPr u="sng">
                <a:solidFill>
                  <a:srgbClr val="0563C1"/>
                </a:solidFill>
                <a:uFill>
                  <a:solidFill>
                    <a:srgbClr val="0563C1"/>
                  </a:solidFill>
                </a:uFill>
                <a:hlinkClick r:id="rId7"/>
              </a:rPr>
              <a:t>RBC</a:t>
            </a:r>
            <a:r>
              <a:t> destruction in the </a:t>
            </a:r>
            <a:r>
              <a:rPr u="sng">
                <a:solidFill>
                  <a:srgbClr val="0563C1"/>
                </a:solidFill>
                <a:uFill>
                  <a:solidFill>
                    <a:srgbClr val="0563C1"/>
                  </a:solidFill>
                </a:uFill>
                <a:hlinkClick r:id="rId8"/>
              </a:rPr>
              <a:t>systemic circulation</a:t>
            </a:r>
            <a:r>
              <a:t> due to mechanical forces applied to the </a:t>
            </a:r>
            <a:r>
              <a:rPr u="sng">
                <a:solidFill>
                  <a:srgbClr val="0563C1"/>
                </a:solidFill>
                <a:uFill>
                  <a:solidFill>
                    <a:srgbClr val="0563C1"/>
                  </a:solidFill>
                </a:uFill>
                <a:hlinkClick r:id="rId7"/>
              </a:rPr>
              <a:t>erythrocyte</a:t>
            </a:r>
            <a:r>
              <a:t> membrane</a:t>
            </a:r>
          </a:p>
          <a:p>
            <a:pPr>
              <a:spcBef>
                <a:spcPts val="0"/>
              </a:spcBef>
              <a:defRPr b="1"/>
            </a:pPr>
            <a:r>
              <a:t>Clinical features</a:t>
            </a:r>
          </a:p>
          <a:p>
            <a:pPr lvl="1" indent="457200">
              <a:spcBef>
                <a:spcPts val="0"/>
              </a:spcBef>
            </a:pPr>
            <a:r>
              <a:t>Features of </a:t>
            </a:r>
            <a:r>
              <a:rPr u="sng">
                <a:solidFill>
                  <a:srgbClr val="0563C1"/>
                </a:solidFill>
                <a:uFill>
                  <a:solidFill>
                    <a:srgbClr val="0563C1"/>
                  </a:solidFill>
                </a:uFill>
                <a:hlinkClick r:id="rId5"/>
              </a:rPr>
              <a:t>anemia</a:t>
            </a:r>
            <a:r>
              <a:t> (e.g., pallor, fatigue)</a:t>
            </a:r>
          </a:p>
          <a:p>
            <a:pPr lvl="1" indent="457200">
              <a:spcBef>
                <a:spcPts val="0"/>
              </a:spcBef>
            </a:pPr>
            <a:r>
              <a:t>Features of </a:t>
            </a:r>
            <a:r>
              <a:rPr u="sng">
                <a:solidFill>
                  <a:srgbClr val="0563C1"/>
                </a:solidFill>
                <a:uFill>
                  <a:solidFill>
                    <a:srgbClr val="0563C1"/>
                  </a:solidFill>
                </a:uFill>
                <a:hlinkClick r:id="rId9"/>
              </a:rPr>
              <a:t>intravascular hemolysis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noRot="1" noChangeAspect="1"/>
          </p:cNvSpPr>
          <p:nvPr>
            <p:ph type="sldImg"/>
          </p:nvPr>
        </p:nvSpPr>
        <p:spPr>
          <a:prstGeom prst="rect">
            <a:avLst/>
          </a:prstGeom>
        </p:spPr>
        <p:txBody>
          <a:bodyPr/>
          <a:lstStyle/>
          <a:p>
            <a:endParaRPr/>
          </a:p>
        </p:txBody>
      </p:sp>
      <p:sp>
        <p:nvSpPr>
          <p:cNvPr id="260" name="Shape 260"/>
          <p:cNvSpPr>
            <a:spLocks noGrp="1"/>
          </p:cNvSpPr>
          <p:nvPr>
            <p:ph type="body" sz="quarter" idx="1"/>
          </p:nvPr>
        </p:nvSpPr>
        <p:spPr>
          <a:prstGeom prst="rect">
            <a:avLst/>
          </a:prstGeom>
        </p:spPr>
        <p:txBody>
          <a:bodyPr/>
          <a:lstStyle/>
          <a:p>
            <a:pPr>
              <a:lnSpc>
                <a:spcPct val="60000"/>
              </a:lnSpc>
              <a:spcBef>
                <a:spcPts val="0"/>
              </a:spcBef>
              <a:defRPr sz="200">
                <a:latin typeface="Arial"/>
                <a:ea typeface="Arial"/>
                <a:cs typeface="Arial"/>
                <a:sym typeface="Arial"/>
              </a:defRPr>
            </a:pPr>
            <a:r>
              <a:t>The phosphatidylinositol glycan-complementation class A (</a:t>
            </a:r>
            <a:r>
              <a:rPr i="1"/>
              <a:t>PIG-A)</a:t>
            </a:r>
            <a:r>
              <a:t> gene encodes a subunit of N-acetyl glucosamine phosphatidylinositol transferase, a protein essential for the synthesis of glycosylphosphotidylinositol (GPI), a lipid moiety that serves to anchor a variety of proteins to the cell surface</a:t>
            </a:r>
          </a:p>
          <a:p>
            <a:pPr>
              <a:lnSpc>
                <a:spcPct val="60000"/>
              </a:lnSpc>
              <a:spcBef>
                <a:spcPts val="0"/>
              </a:spcBef>
              <a:defRPr sz="200">
                <a:latin typeface="Arial"/>
                <a:ea typeface="Arial"/>
                <a:cs typeface="Arial"/>
                <a:sym typeface="Arial"/>
              </a:defRPr>
            </a:pPr>
            <a:r>
              <a:t>Because the mutation in the </a:t>
            </a:r>
            <a:r>
              <a:rPr i="1"/>
              <a:t>PIG-A</a:t>
            </a:r>
            <a:r>
              <a:t> gene takes place in a pluripotent hematopoietic stem cell, the mutation results in a deficiency of GPI-anchored proteins in all blood cell types</a:t>
            </a:r>
          </a:p>
          <a:p>
            <a:pPr>
              <a:lnSpc>
                <a:spcPct val="60000"/>
              </a:lnSpc>
              <a:spcBef>
                <a:spcPts val="0"/>
              </a:spcBef>
              <a:defRPr sz="200">
                <a:latin typeface="Arial"/>
                <a:ea typeface="Arial"/>
                <a:cs typeface="Arial"/>
                <a:sym typeface="Arial"/>
              </a:defRPr>
            </a:pPr>
            <a:r>
              <a:t>Lack of GPI-anchored proteins results in absence of complement inhibitors leading to hemolysis in PNH</a:t>
            </a:r>
          </a:p>
          <a:p>
            <a:pPr>
              <a:lnSpc>
                <a:spcPct val="60000"/>
              </a:lnSpc>
              <a:spcBef>
                <a:spcPts val="0"/>
              </a:spcBef>
              <a:defRPr sz="200">
                <a:latin typeface="Arial"/>
                <a:ea typeface="Arial"/>
                <a:cs typeface="Arial"/>
                <a:sym typeface="Arial"/>
              </a:defRPr>
            </a:pPr>
            <a:endParaRPr/>
          </a:p>
          <a:p>
            <a:pPr>
              <a:lnSpc>
                <a:spcPct val="60000"/>
              </a:lnSpc>
              <a:spcBef>
                <a:spcPts val="0"/>
              </a:spcBef>
              <a:defRPr sz="200">
                <a:latin typeface="Arial"/>
                <a:ea typeface="Arial"/>
                <a:cs typeface="Arial"/>
                <a:sym typeface="Arial"/>
              </a:defRPr>
            </a:pPr>
            <a:r>
              <a:t>Parker, et al. </a:t>
            </a:r>
            <a:r>
              <a:rPr i="1"/>
              <a:t>Blood</a:t>
            </a:r>
            <a:r>
              <a:t>. 2005;106:3699-3709.</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prstGeom prst="rect">
            <a:avLst/>
          </a:prstGeom>
        </p:spPr>
        <p:txBody>
          <a:bodyPr/>
          <a:lstStyle/>
          <a:p>
            <a:endParaRPr/>
          </a:p>
        </p:txBody>
      </p:sp>
      <p:sp>
        <p:nvSpPr>
          <p:cNvPr id="317" name="Shape 317"/>
          <p:cNvSpPr>
            <a:spLocks noGrp="1"/>
          </p:cNvSpPr>
          <p:nvPr>
            <p:ph type="body" sz="quarter" idx="1"/>
          </p:nvPr>
        </p:nvSpPr>
        <p:spPr>
          <a:prstGeom prst="rect">
            <a:avLst/>
          </a:prstGeom>
        </p:spPr>
        <p:txBody>
          <a:bodyPr/>
          <a:lstStyle>
            <a:lvl1pPr>
              <a:spcBef>
                <a:spcPts val="0"/>
              </a:spcBef>
            </a:lvl1pPr>
          </a:lstStyle>
          <a:p>
            <a:r>
              <a:t>Hemolytic anemias are a group of conditions characterized by the breakdown of red blood cells. Hemolysis is caused by either abnormalities of the RBCs themselves (abnormalities in hemoglobin, the RBC membrane or intracellular enzymes), also called corpuscular anemia, or by external causes (immune-mediated or mechanical damage), which is referred to as extracorpuscular anemia. All hemolytic anemias feature varying degrees of fatigue, pallor, and weakness (from asymptomatic disease to life-threatening hemolytic crisis), although some diseases have more specific findings (e.g., venous thrombosis in paroxysmal nocturnal hemoglobinuria). They also share common laboratory findings, such as elevated indirect bilirubin and lactate dehydrogenase, reticulocytosis, and decreased haptoglobin levels. The Coombs test helps to distinguish autoimmune (positive Coombs test) from non- autoimmune anemias (negative Coombs test). Treatment includes RBC transfusions as required but otherwise depends on the specific type of hemolytic anemia and its causes.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aşlık Metni"/>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Başlık Metni</a:t>
            </a:r>
          </a:p>
        </p:txBody>
      </p:sp>
      <p:sp>
        <p:nvSpPr>
          <p:cNvPr id="3" name="Gövde Düzeyi Bir…"/>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Gövde Düzeyi Bir</a:t>
            </a:r>
          </a:p>
          <a:p>
            <a:pPr lvl="1"/>
            <a:r>
              <a:t>Gövde Düzeyi İki</a:t>
            </a:r>
          </a:p>
          <a:p>
            <a:pPr lvl="2"/>
            <a:r>
              <a:t>Gövde Düzeyi Üç</a:t>
            </a:r>
          </a:p>
          <a:p>
            <a:pPr lvl="3"/>
            <a:r>
              <a:t>Gövde Düzeyi Dört</a:t>
            </a:r>
          </a:p>
          <a:p>
            <a:pPr lvl="4"/>
            <a:r>
              <a:t>Gövde Düzeyi Beş</a:t>
            </a:r>
          </a:p>
        </p:txBody>
      </p:sp>
      <p:sp>
        <p:nvSpPr>
          <p:cNvPr id="4" name="Slayt Numarası"/>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98989"/>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45720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91440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137160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182880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amboss.com/us/knowledge/Hemolytic_uremic_syndrome"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image2.slideserve.com/4450253/slide18-l.jpg"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hyperlink" Target="https://image2.slideserve.com/4450253/eculizumab-l.jpg"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Phosphatidylinositol_glycan_A" TargetMode="External"/><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hyperlink" Target="http://en.wikipedia.org/wiki/Glycophosphatidylinositol" TargetMode="External"/><Relationship Id="rId4" Type="http://schemas.openxmlformats.org/officeDocument/2006/relationships/hyperlink" Target="http://en.wikipedia.org/wiki/Cell_membrane"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Hemolytic anemia"/>
          <p:cNvSpPr txBox="1"/>
          <p:nvPr/>
        </p:nvSpPr>
        <p:spPr>
          <a:xfrm>
            <a:off x="2815907" y="1417637"/>
            <a:ext cx="7700011" cy="10072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7200" b="1"/>
            </a:lvl1pPr>
          </a:lstStyle>
          <a:p>
            <a:r>
              <a:t>Hemolytic anemia </a:t>
            </a:r>
          </a:p>
        </p:txBody>
      </p:sp>
      <p:sp>
        <p:nvSpPr>
          <p:cNvPr id="21" name="Engin KELKİTLİ MD…"/>
          <p:cNvSpPr txBox="1"/>
          <p:nvPr/>
        </p:nvSpPr>
        <p:spPr>
          <a:xfrm>
            <a:off x="3319145" y="3870325"/>
            <a:ext cx="5394960"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2800">
                <a:latin typeface="Tahoma"/>
                <a:ea typeface="Tahoma"/>
                <a:cs typeface="Tahoma"/>
                <a:sym typeface="Tahoma"/>
              </a:defRPr>
            </a:pPr>
            <a:r>
              <a:rPr dirty="0"/>
              <a:t>Engin KELKİTLİ MD</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image.png" descr="image.png"/>
          <p:cNvPicPr>
            <a:picLocks noChangeAspect="1"/>
          </p:cNvPicPr>
          <p:nvPr/>
        </p:nvPicPr>
        <p:blipFill>
          <a:blip r:embed="rId3"/>
          <a:stretch>
            <a:fillRect/>
          </a:stretch>
        </p:blipFill>
        <p:spPr>
          <a:xfrm>
            <a:off x="3935412" y="115887"/>
            <a:ext cx="4633913" cy="3441701"/>
          </a:xfrm>
          <a:prstGeom prst="rect">
            <a:avLst/>
          </a:prstGeom>
          <a:ln w="12700">
            <a:miter lim="400000"/>
          </a:ln>
        </p:spPr>
      </p:pic>
      <p:pic>
        <p:nvPicPr>
          <p:cNvPr id="53" name="image.png" descr="image.png"/>
          <p:cNvPicPr>
            <a:picLocks noChangeAspect="1"/>
          </p:cNvPicPr>
          <p:nvPr/>
        </p:nvPicPr>
        <p:blipFill>
          <a:blip r:embed="rId4"/>
          <a:stretch>
            <a:fillRect/>
          </a:stretch>
        </p:blipFill>
        <p:spPr>
          <a:xfrm>
            <a:off x="3216275" y="3573462"/>
            <a:ext cx="6175375" cy="3248026"/>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AUT0030" descr="~AUT0030"/>
          <p:cNvPicPr>
            <a:picLocks noChangeAspect="1"/>
          </p:cNvPicPr>
          <p:nvPr/>
        </p:nvPicPr>
        <p:blipFill>
          <a:blip r:embed="rId2"/>
          <a:stretch>
            <a:fillRect/>
          </a:stretch>
        </p:blipFill>
        <p:spPr>
          <a:xfrm>
            <a:off x="2819400" y="2133600"/>
            <a:ext cx="7100888" cy="2524125"/>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AUT0031" descr="~AUT0031"/>
          <p:cNvPicPr>
            <a:picLocks noChangeAspect="1"/>
          </p:cNvPicPr>
          <p:nvPr/>
        </p:nvPicPr>
        <p:blipFill>
          <a:blip r:embed="rId2"/>
          <a:stretch>
            <a:fillRect/>
          </a:stretch>
        </p:blipFill>
        <p:spPr>
          <a:xfrm>
            <a:off x="2590800" y="381000"/>
            <a:ext cx="6942138" cy="3625850"/>
          </a:xfrm>
          <a:prstGeom prst="rect">
            <a:avLst/>
          </a:prstGeom>
          <a:ln w="12700">
            <a:miter lim="400000"/>
          </a:ln>
        </p:spPr>
      </p:pic>
      <p:pic>
        <p:nvPicPr>
          <p:cNvPr id="60" name="~AUT0032" descr="~AUT0032"/>
          <p:cNvPicPr>
            <a:picLocks noChangeAspect="1"/>
          </p:cNvPicPr>
          <p:nvPr/>
        </p:nvPicPr>
        <p:blipFill>
          <a:blip r:embed="rId3"/>
          <a:stretch>
            <a:fillRect/>
          </a:stretch>
        </p:blipFill>
        <p:spPr>
          <a:xfrm>
            <a:off x="3962400" y="4114800"/>
            <a:ext cx="3492500" cy="2571750"/>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image.png" descr="image.png"/>
          <p:cNvPicPr>
            <a:picLocks noChangeAspect="1"/>
          </p:cNvPicPr>
          <p:nvPr/>
        </p:nvPicPr>
        <p:blipFill>
          <a:blip r:embed="rId2"/>
          <a:stretch>
            <a:fillRect/>
          </a:stretch>
        </p:blipFill>
        <p:spPr>
          <a:xfrm>
            <a:off x="1524000" y="0"/>
            <a:ext cx="9144000" cy="6858000"/>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image.png" descr="image.png"/>
          <p:cNvPicPr>
            <a:picLocks noChangeAspect="1"/>
          </p:cNvPicPr>
          <p:nvPr/>
        </p:nvPicPr>
        <p:blipFill>
          <a:blip r:embed="rId2"/>
          <a:stretch>
            <a:fillRect/>
          </a:stretch>
        </p:blipFill>
        <p:spPr>
          <a:xfrm>
            <a:off x="1847850" y="260350"/>
            <a:ext cx="7947025" cy="5911850"/>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utoimmune Hemolytic Anemia"/>
          <p:cNvSpPr txBox="1">
            <a:spLocks noGrp="1"/>
          </p:cNvSpPr>
          <p:nvPr>
            <p:ph type="title" idx="4294967295"/>
          </p:nvPr>
        </p:nvSpPr>
        <p:spPr>
          <a:xfrm>
            <a:off x="838200" y="365125"/>
            <a:ext cx="10515600" cy="1325563"/>
          </a:xfrm>
          <a:prstGeom prst="rect">
            <a:avLst/>
          </a:prstGeom>
        </p:spPr>
        <p:txBody>
          <a:bodyPr>
            <a:normAutofit/>
          </a:bodyPr>
          <a:lstStyle>
            <a:lvl1pPr>
              <a:defRPr>
                <a:solidFill>
                  <a:srgbClr val="31517D"/>
                </a:solidFill>
              </a:defRPr>
            </a:lvl1pPr>
          </a:lstStyle>
          <a:p>
            <a:r>
              <a:t>Autoimmune Hemolytic Anemia</a:t>
            </a:r>
          </a:p>
        </p:txBody>
      </p:sp>
      <p:sp>
        <p:nvSpPr>
          <p:cNvPr id="67" name="Result from RBC destruction due to RBC autoantibodies: Ig G, M, E, A…"/>
          <p:cNvSpPr txBox="1">
            <a:spLocks noGrp="1"/>
          </p:cNvSpPr>
          <p:nvPr>
            <p:ph type="body" idx="4294967295"/>
          </p:nvPr>
        </p:nvSpPr>
        <p:spPr>
          <a:xfrm>
            <a:off x="838200" y="1825624"/>
            <a:ext cx="10515600" cy="4351339"/>
          </a:xfrm>
          <a:prstGeom prst="rect">
            <a:avLst/>
          </a:prstGeom>
        </p:spPr>
        <p:txBody>
          <a:bodyPr>
            <a:normAutofit/>
          </a:bodyPr>
          <a:lstStyle/>
          <a:p>
            <a:r>
              <a:t>Result from RBC destruction due to RBC autoantibodies: Ig G, M, E, A</a:t>
            </a:r>
          </a:p>
          <a:p>
            <a:r>
              <a:t>Most commonly-idiopathic</a:t>
            </a:r>
          </a:p>
          <a:p>
            <a:r>
              <a:t>Classification</a:t>
            </a:r>
          </a:p>
          <a:p>
            <a:pPr marL="685800" lvl="1" indent="-228600">
              <a:lnSpc>
                <a:spcPct val="100000"/>
              </a:lnSpc>
              <a:spcBef>
                <a:spcPts val="500"/>
              </a:spcBef>
              <a:defRPr sz="2400"/>
            </a:pPr>
            <a:r>
              <a:t>Warm AI hemolysis: Ab binds at 37 degree Celsius</a:t>
            </a:r>
          </a:p>
          <a:p>
            <a:pPr marL="685800" lvl="1" indent="-228600">
              <a:lnSpc>
                <a:spcPct val="100000"/>
              </a:lnSpc>
              <a:spcBef>
                <a:spcPts val="500"/>
              </a:spcBef>
              <a:defRPr sz="2400"/>
            </a:pPr>
            <a:r>
              <a:t>Cold AI Hemolysis: Ab binds at 4 degree Celsius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png" descr="image.png"/>
          <p:cNvPicPr>
            <a:picLocks noChangeAspect="1"/>
          </p:cNvPicPr>
          <p:nvPr/>
        </p:nvPicPr>
        <p:blipFill>
          <a:blip r:embed="rId3"/>
          <a:stretch>
            <a:fillRect/>
          </a:stretch>
        </p:blipFill>
        <p:spPr>
          <a:xfrm>
            <a:off x="1574800" y="203200"/>
            <a:ext cx="8864600" cy="66548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fade/>
      </p:transition>
    </mc:Choice>
    <mc:Fallback xmlns:a14="http://schemas.microsoft.com/office/drawing/2010/main" xmlns:m="http://schemas.openxmlformats.org/officeDocument/2006/math" xmlns="">
      <p:transition spd="fast">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image.png" descr="image.png"/>
          <p:cNvPicPr>
            <a:picLocks noChangeAspect="1"/>
          </p:cNvPicPr>
          <p:nvPr/>
        </p:nvPicPr>
        <p:blipFill>
          <a:blip r:embed="rId2"/>
          <a:stretch>
            <a:fillRect/>
          </a:stretch>
        </p:blipFill>
        <p:spPr>
          <a:xfrm>
            <a:off x="1219200" y="1346200"/>
            <a:ext cx="10706100" cy="4597400"/>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image.png" descr="image.png"/>
          <p:cNvPicPr>
            <a:picLocks noChangeAspect="1"/>
          </p:cNvPicPr>
          <p:nvPr/>
        </p:nvPicPr>
        <p:blipFill>
          <a:blip r:embed="rId2"/>
          <a:stretch>
            <a:fillRect/>
          </a:stretch>
        </p:blipFill>
        <p:spPr>
          <a:xfrm>
            <a:off x="241300" y="584200"/>
            <a:ext cx="11455400" cy="5765800"/>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image.png" descr="image.png"/>
          <p:cNvPicPr>
            <a:picLocks noChangeAspect="1"/>
          </p:cNvPicPr>
          <p:nvPr/>
        </p:nvPicPr>
        <p:blipFill>
          <a:blip r:embed="rId2"/>
          <a:stretch>
            <a:fillRect/>
          </a:stretch>
        </p:blipFill>
        <p:spPr>
          <a:xfrm>
            <a:off x="685800" y="292100"/>
            <a:ext cx="10083800" cy="629920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Hemolytic Anemias"/>
          <p:cNvSpPr txBox="1">
            <a:spLocks noGrp="1"/>
          </p:cNvSpPr>
          <p:nvPr>
            <p:ph type="title" idx="4294967295"/>
          </p:nvPr>
        </p:nvSpPr>
        <p:spPr>
          <a:xfrm>
            <a:off x="838200" y="365125"/>
            <a:ext cx="10515600" cy="1325563"/>
          </a:xfrm>
          <a:prstGeom prst="rect">
            <a:avLst/>
          </a:prstGeom>
        </p:spPr>
        <p:txBody>
          <a:bodyPr>
            <a:normAutofit/>
          </a:bodyPr>
          <a:lstStyle>
            <a:lvl1pPr>
              <a:defRPr>
                <a:solidFill>
                  <a:srgbClr val="31517D"/>
                </a:solidFill>
              </a:defRPr>
            </a:lvl1pPr>
          </a:lstStyle>
          <a:p>
            <a:r>
              <a:t>Hemolytic Anemias</a:t>
            </a:r>
          </a:p>
        </p:txBody>
      </p:sp>
      <p:sp>
        <p:nvSpPr>
          <p:cNvPr id="26" name="Mean life span of a RBC 120 days"/>
          <p:cNvSpPr txBox="1">
            <a:spLocks noGrp="1"/>
          </p:cNvSpPr>
          <p:nvPr>
            <p:ph type="body" sz="quarter" idx="4294967295"/>
          </p:nvPr>
        </p:nvSpPr>
        <p:spPr>
          <a:xfrm>
            <a:off x="1392237" y="1784350"/>
            <a:ext cx="8818563" cy="971550"/>
          </a:xfrm>
          <a:prstGeom prst="rect">
            <a:avLst/>
          </a:prstGeom>
        </p:spPr>
        <p:txBody>
          <a:bodyPr>
            <a:normAutofit/>
          </a:bodyPr>
          <a:lstStyle/>
          <a:p>
            <a:pPr>
              <a:defRPr sz="3600"/>
            </a:pPr>
            <a:r>
              <a:t>Mean life span of a RBC 120 days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Microangiopathic hemolytic anemia"/>
          <p:cNvSpPr txBox="1"/>
          <p:nvPr/>
        </p:nvSpPr>
        <p:spPr>
          <a:xfrm>
            <a:off x="2931795" y="428625"/>
            <a:ext cx="6934459" cy="5493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600" b="1"/>
            </a:lvl1pPr>
          </a:lstStyle>
          <a:p>
            <a:r>
              <a:t>Microangiopathic hemolytic anemia</a:t>
            </a:r>
          </a:p>
        </p:txBody>
      </p:sp>
      <p:sp>
        <p:nvSpPr>
          <p:cNvPr id="80" name="Hemolytic uremic syndrome (HUS)…"/>
          <p:cNvSpPr txBox="1"/>
          <p:nvPr/>
        </p:nvSpPr>
        <p:spPr>
          <a:xfrm>
            <a:off x="1749107" y="1681162"/>
            <a:ext cx="8836661" cy="29735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pPr>
            <a:r>
              <a:t>Hemolytic uremic syndrome (</a:t>
            </a:r>
            <a:r>
              <a:rPr u="sng">
                <a:solidFill>
                  <a:srgbClr val="0563C1"/>
                </a:solidFill>
                <a:uFill>
                  <a:solidFill>
                    <a:srgbClr val="0563C1"/>
                  </a:solidFill>
                </a:uFill>
                <a:hlinkClick r:id="rId3"/>
              </a:rPr>
              <a:t>HUS</a:t>
            </a:r>
            <a:r>
              <a:t>)</a:t>
            </a:r>
          </a:p>
          <a:p>
            <a:pPr>
              <a:defRPr sz="3200"/>
            </a:pPr>
            <a:r>
              <a:t>Thrombotic thrombocytopenic purpura (TTP)</a:t>
            </a:r>
          </a:p>
          <a:p>
            <a:pPr>
              <a:defRPr sz="3200"/>
            </a:pPr>
            <a:r>
              <a:t>Malignant hypertension</a:t>
            </a:r>
          </a:p>
          <a:p>
            <a:pPr>
              <a:defRPr sz="3200"/>
            </a:pPr>
            <a:r>
              <a:t>Systemic lupus erythematosus (SLE)</a:t>
            </a:r>
          </a:p>
          <a:p>
            <a:pPr>
              <a:defRPr sz="3200"/>
            </a:pPr>
            <a:r>
              <a:t>HELLP Syndrome</a:t>
            </a:r>
          </a:p>
          <a:p>
            <a:pPr>
              <a:defRPr sz="3200"/>
            </a:pPr>
            <a:r>
              <a:t>DIC</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Paroxysmal nocturnal hemoglobinuria"/>
          <p:cNvSpPr txBox="1">
            <a:spLocks noGrp="1"/>
          </p:cNvSpPr>
          <p:nvPr>
            <p:ph type="title" idx="4294967295"/>
          </p:nvPr>
        </p:nvSpPr>
        <p:spPr>
          <a:xfrm>
            <a:off x="2495550" y="188912"/>
            <a:ext cx="7772400" cy="1260476"/>
          </a:xfrm>
          <a:prstGeom prst="rect">
            <a:avLst/>
          </a:prstGeom>
        </p:spPr>
        <p:txBody>
          <a:bodyPr>
            <a:normAutofit/>
          </a:bodyPr>
          <a:lstStyle>
            <a:lvl1pPr>
              <a:defRPr sz="4000">
                <a:solidFill>
                  <a:srgbClr val="31517D"/>
                </a:solidFill>
              </a:defRPr>
            </a:lvl1pPr>
          </a:lstStyle>
          <a:p>
            <a:r>
              <a:t>Paroxysmal nocturnal hemoglobinuria</a:t>
            </a:r>
          </a:p>
        </p:txBody>
      </p:sp>
      <p:sp>
        <p:nvSpPr>
          <p:cNvPr id="85" name="Paroxysmal nocturnal hemoglobinuria is an acquired genetic disorder that results in increased susceptibility of RBCs to lysis by the complement system.…"/>
          <p:cNvSpPr txBox="1">
            <a:spLocks noGrp="1"/>
          </p:cNvSpPr>
          <p:nvPr>
            <p:ph type="body" idx="4294967295"/>
          </p:nvPr>
        </p:nvSpPr>
        <p:spPr>
          <a:xfrm>
            <a:off x="2135187" y="1628775"/>
            <a:ext cx="8075613" cy="4727575"/>
          </a:xfrm>
          <a:prstGeom prst="rect">
            <a:avLst/>
          </a:prstGeom>
        </p:spPr>
        <p:txBody>
          <a:bodyPr>
            <a:normAutofit/>
          </a:bodyPr>
          <a:lstStyle/>
          <a:p>
            <a:pPr marL="411162">
              <a:buFontTx/>
              <a:buChar char="▪"/>
              <a:defRPr sz="2400"/>
            </a:pPr>
            <a:r>
              <a:t>Paroxysmal nocturnal hemoglobinuria is an acquired genetic disorder that results in increased susceptibility of RBCs to lysis by the complement system.</a:t>
            </a:r>
          </a:p>
          <a:p>
            <a:pPr marL="411162">
              <a:buFontTx/>
              <a:buChar char="▪"/>
              <a:defRPr sz="2400"/>
            </a:pPr>
            <a:r>
              <a:t>The condition results from an inability to synthesize the glycosyl phosphatidylinositol (GPI) anchor, which anchors a variety of molecules on the surface of erythrocytes and other cells.</a:t>
            </a:r>
          </a:p>
          <a:p>
            <a:pPr marL="411162">
              <a:buFontTx/>
              <a:buChar char="▪"/>
              <a:defRPr sz="2400"/>
            </a:pPr>
            <a:r>
              <a:t>Among the molecules that use the GPI anchor are the membrane inhibitor of reactive lysis (MIRL; CD59 in the Cluster Designation system for leukocyte antigens), decay accelerating factor (DAF; CD55), and the homologous restriction factor (C8 binding protein), which are all involved in the RBC defense against complement</a:t>
            </a:r>
          </a:p>
        </p:txBody>
      </p:sp>
      <p:sp>
        <p:nvSpPr>
          <p:cNvPr id="86" name="Result : Intravascular Hemolysis"/>
          <p:cNvSpPr txBox="1"/>
          <p:nvPr/>
        </p:nvSpPr>
        <p:spPr>
          <a:xfrm rot="19832567">
            <a:off x="2182049" y="3723215"/>
            <a:ext cx="7920039" cy="601623"/>
          </a:xfrm>
          <a:prstGeom prst="rect">
            <a:avLst/>
          </a:prstGeom>
          <a:solidFill>
            <a:srgbClr val="222A3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b="1">
                <a:solidFill>
                  <a:srgbClr val="FFFF00"/>
                </a:solidFill>
              </a:defRPr>
            </a:lvl1pPr>
          </a:lstStyle>
          <a:p>
            <a:r>
              <a:t>Result : Intravascular Hemolysis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86"/>
                                        </p:tgtEl>
                                        <p:attrNameLst>
                                          <p:attrName>style.visibility</p:attrName>
                                        </p:attrNameLst>
                                      </p:cBhvr>
                                      <p:to>
                                        <p:strVal val="visible"/>
                                      </p:to>
                                    </p:set>
                                    <p:anim calcmode="lin" valueType="num">
                                      <p:cBhvr>
                                        <p:cTn id="7" dur="500" fill="hold"/>
                                        <p:tgtEl>
                                          <p:spTgt spid="86"/>
                                        </p:tgtEl>
                                        <p:attrNameLst>
                                          <p:attrName>ppt_x</p:attrName>
                                        </p:attrNameLst>
                                      </p:cBhvr>
                                      <p:tavLst>
                                        <p:tav tm="0">
                                          <p:val>
                                            <p:strVal val="#ppt_x"/>
                                          </p:val>
                                        </p:tav>
                                        <p:tav tm="100000">
                                          <p:val>
                                            <p:strVal val="#ppt_x"/>
                                          </p:val>
                                        </p:tav>
                                      </p:tavLst>
                                    </p:anim>
                                    <p:anim calcmode="lin" valueType="num">
                                      <p:cBhvr>
                                        <p:cTn id="8"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1"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PNH – Triad of Clinical Features"/>
          <p:cNvSpPr txBox="1">
            <a:spLocks noGrp="1"/>
          </p:cNvSpPr>
          <p:nvPr>
            <p:ph type="title" idx="4294967295"/>
          </p:nvPr>
        </p:nvSpPr>
        <p:spPr>
          <a:xfrm>
            <a:off x="2351087" y="260350"/>
            <a:ext cx="8223251" cy="949325"/>
          </a:xfrm>
          <a:prstGeom prst="rect">
            <a:avLst/>
          </a:prstGeom>
        </p:spPr>
        <p:txBody>
          <a:bodyPr>
            <a:normAutofit/>
          </a:bodyPr>
          <a:lstStyle>
            <a:lvl1pPr>
              <a:defRPr>
                <a:solidFill>
                  <a:srgbClr val="FFCC66"/>
                </a:solidFill>
                <a:effectLst>
                  <a:outerShdw blurRad="12700" dist="25400" dir="2700000" rotWithShape="0">
                    <a:srgbClr val="DDDDDD"/>
                  </a:outerShdw>
                </a:effectLst>
              </a:defRPr>
            </a:lvl1pPr>
          </a:lstStyle>
          <a:p>
            <a:r>
              <a:t>PNH – Triad of Clinical Features</a:t>
            </a:r>
          </a:p>
        </p:txBody>
      </p:sp>
      <p:sp>
        <p:nvSpPr>
          <p:cNvPr id="89" name="Haemoglobinuria"/>
          <p:cNvSpPr txBox="1"/>
          <p:nvPr/>
        </p:nvSpPr>
        <p:spPr>
          <a:xfrm>
            <a:off x="2437409" y="1327150"/>
            <a:ext cx="1832370"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a:effectLst>
                  <a:outerShdw blurRad="12700" dist="25400" dir="2700000" rotWithShape="0">
                    <a:srgbClr val="DDDDDD"/>
                  </a:outerShdw>
                </a:effectLst>
                <a:latin typeface="Arial"/>
                <a:ea typeface="Arial"/>
                <a:cs typeface="Arial"/>
                <a:sym typeface="Arial"/>
              </a:defRPr>
            </a:lvl1pPr>
          </a:lstStyle>
          <a:p>
            <a:r>
              <a:t>Haemoglobinuria</a:t>
            </a:r>
          </a:p>
        </p:txBody>
      </p:sp>
      <p:pic>
        <p:nvPicPr>
          <p:cNvPr id="90" name="PC200004" descr="PC200004"/>
          <p:cNvPicPr>
            <a:picLocks noChangeAspect="1"/>
          </p:cNvPicPr>
          <p:nvPr/>
        </p:nvPicPr>
        <p:blipFill>
          <a:blip r:embed="rId2"/>
          <a:stretch>
            <a:fillRect/>
          </a:stretch>
        </p:blipFill>
        <p:spPr>
          <a:xfrm>
            <a:off x="1865312" y="2276475"/>
            <a:ext cx="3135313" cy="2179638"/>
          </a:xfrm>
          <a:prstGeom prst="rect">
            <a:avLst/>
          </a:prstGeom>
          <a:ln w="19050">
            <a:solidFill>
              <a:srgbClr val="FF0000"/>
            </a:solidFill>
          </a:ln>
        </p:spPr>
      </p:pic>
      <p:sp>
        <p:nvSpPr>
          <p:cNvPr id="91" name="Intravascular haemolysis…"/>
          <p:cNvSpPr txBox="1"/>
          <p:nvPr/>
        </p:nvSpPr>
        <p:spPr>
          <a:xfrm>
            <a:off x="1774825" y="4652962"/>
            <a:ext cx="3305175" cy="24345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2000" b="1">
                <a:effectLst>
                  <a:outerShdw blurRad="12700" dist="25400" dir="2700000" rotWithShape="0">
                    <a:srgbClr val="DDDDDD"/>
                  </a:outerShdw>
                </a:effectLst>
                <a:latin typeface="Segoe Print"/>
                <a:ea typeface="Segoe Print"/>
                <a:cs typeface="Segoe Print"/>
                <a:sym typeface="Segoe Print"/>
              </a:defRPr>
            </a:pPr>
            <a:r>
              <a:t>Intravascular haemolysis</a:t>
            </a:r>
          </a:p>
          <a:p>
            <a:pPr>
              <a:defRPr sz="2000" b="1">
                <a:effectLst>
                  <a:outerShdw blurRad="12700" dist="25400" dir="2700000" rotWithShape="0">
                    <a:srgbClr val="DDDDDD"/>
                  </a:outerShdw>
                </a:effectLst>
                <a:latin typeface="Segoe Print"/>
                <a:ea typeface="Segoe Print"/>
                <a:cs typeface="Segoe Print"/>
                <a:sym typeface="Segoe Print"/>
              </a:defRPr>
            </a:pPr>
            <a:r>
              <a:rPr b="0">
                <a:latin typeface="Wingdings"/>
                <a:ea typeface="Wingdings"/>
                <a:cs typeface="Wingdings"/>
                <a:sym typeface="Wingdings"/>
              </a:rPr>
              <a:t></a:t>
            </a:r>
            <a:r>
              <a:t> disabling symptoms</a:t>
            </a:r>
          </a:p>
          <a:p>
            <a:pPr marL="457200" lvl="1" indent="0">
              <a:buSzPct val="100000"/>
              <a:buChar char="-"/>
              <a:defRPr sz="2000" b="1">
                <a:effectLst>
                  <a:outerShdw blurRad="12700" dist="25400" dir="2700000" rotWithShape="0">
                    <a:srgbClr val="DDDDDD"/>
                  </a:outerShdw>
                </a:effectLst>
                <a:latin typeface="Segoe Print"/>
                <a:ea typeface="Segoe Print"/>
                <a:cs typeface="Segoe Print"/>
                <a:sym typeface="Segoe Print"/>
              </a:defRPr>
            </a:pPr>
            <a:r>
              <a:t> abdominal pain</a:t>
            </a:r>
          </a:p>
          <a:p>
            <a:pPr marL="457200" lvl="1" indent="0">
              <a:buSzPct val="100000"/>
              <a:buChar char="-"/>
              <a:defRPr sz="2000" b="1">
                <a:effectLst>
                  <a:outerShdw blurRad="12700" dist="25400" dir="2700000" rotWithShape="0">
                    <a:srgbClr val="DDDDDD"/>
                  </a:outerShdw>
                </a:effectLst>
                <a:latin typeface="Segoe Print"/>
                <a:ea typeface="Segoe Print"/>
                <a:cs typeface="Segoe Print"/>
                <a:sym typeface="Segoe Print"/>
              </a:defRPr>
            </a:pPr>
            <a:r>
              <a:t> dysphagia</a:t>
            </a:r>
          </a:p>
          <a:p>
            <a:pPr marL="457200" lvl="1" indent="0">
              <a:buSzPct val="100000"/>
              <a:buChar char="-"/>
              <a:defRPr sz="2000" b="1">
                <a:effectLst>
                  <a:outerShdw blurRad="12700" dist="25400" dir="2700000" rotWithShape="0">
                    <a:srgbClr val="DDDDDD"/>
                  </a:outerShdw>
                </a:effectLst>
                <a:latin typeface="Segoe Print"/>
                <a:ea typeface="Segoe Print"/>
                <a:cs typeface="Segoe Print"/>
                <a:sym typeface="Segoe Print"/>
              </a:defRPr>
            </a:pPr>
            <a:r>
              <a:t> erectile failure</a:t>
            </a:r>
          </a:p>
          <a:p>
            <a:pPr marL="457200" lvl="1" indent="0">
              <a:buSzPct val="100000"/>
              <a:buChar char="-"/>
              <a:defRPr sz="2000" b="1">
                <a:effectLst>
                  <a:outerShdw blurRad="12700" dist="25400" dir="2700000" rotWithShape="0">
                    <a:srgbClr val="DDDDDD"/>
                  </a:outerShdw>
                </a:effectLst>
                <a:latin typeface="Segoe Print"/>
                <a:ea typeface="Segoe Print"/>
                <a:cs typeface="Segoe Print"/>
                <a:sym typeface="Segoe Print"/>
              </a:defRPr>
            </a:pPr>
            <a:r>
              <a:t> severe lethargy</a:t>
            </a:r>
          </a:p>
        </p:txBody>
      </p:sp>
      <p:grpSp>
        <p:nvGrpSpPr>
          <p:cNvPr id="95" name="Grup"/>
          <p:cNvGrpSpPr/>
          <p:nvPr/>
        </p:nvGrpSpPr>
        <p:grpSpPr>
          <a:xfrm>
            <a:off x="5154612" y="1327149"/>
            <a:ext cx="2066926" cy="4885954"/>
            <a:chOff x="0" y="0"/>
            <a:chExt cx="2066925" cy="4885952"/>
          </a:xfrm>
        </p:grpSpPr>
        <p:sp>
          <p:nvSpPr>
            <p:cNvPr id="92" name="Budd-Chiari…"/>
            <p:cNvSpPr txBox="1"/>
            <p:nvPr/>
          </p:nvSpPr>
          <p:spPr>
            <a:xfrm>
              <a:off x="406432" y="0"/>
              <a:ext cx="1311211" cy="6173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lgn="ctr">
                <a:defRPr>
                  <a:effectLst>
                    <a:outerShdw blurRad="12700" dist="25400" dir="2700000" rotWithShape="0">
                      <a:srgbClr val="DDDDDD"/>
                    </a:outerShdw>
                  </a:effectLst>
                  <a:latin typeface="Arial"/>
                  <a:ea typeface="Arial"/>
                  <a:cs typeface="Arial"/>
                  <a:sym typeface="Arial"/>
                </a:defRPr>
              </a:pPr>
              <a:r>
                <a:t>Budd-Chiari</a:t>
              </a:r>
            </a:p>
            <a:p>
              <a:pPr algn="ctr">
                <a:defRPr>
                  <a:effectLst>
                    <a:outerShdw blurRad="12700" dist="25400" dir="2700000" rotWithShape="0">
                      <a:srgbClr val="DDDDDD"/>
                    </a:outerShdw>
                  </a:effectLst>
                  <a:latin typeface="Arial"/>
                  <a:ea typeface="Arial"/>
                  <a:cs typeface="Arial"/>
                  <a:sym typeface="Arial"/>
                </a:defRPr>
              </a:pPr>
              <a:r>
                <a:t>syndrome</a:t>
              </a:r>
            </a:p>
          </p:txBody>
        </p:sp>
        <p:pic>
          <p:nvPicPr>
            <p:cNvPr id="93" name="image.png" descr="image.png"/>
            <p:cNvPicPr>
              <a:picLocks noChangeAspect="1"/>
            </p:cNvPicPr>
            <p:nvPr/>
          </p:nvPicPr>
          <p:blipFill>
            <a:blip r:embed="rId3"/>
            <a:stretch>
              <a:fillRect/>
            </a:stretch>
          </p:blipFill>
          <p:spPr>
            <a:xfrm>
              <a:off x="92075" y="841375"/>
              <a:ext cx="1939925" cy="2295525"/>
            </a:xfrm>
            <a:prstGeom prst="rect">
              <a:avLst/>
            </a:prstGeom>
            <a:ln w="19050" cap="flat">
              <a:solidFill>
                <a:srgbClr val="FF0000"/>
              </a:solidFill>
              <a:prstDash val="solid"/>
              <a:round/>
            </a:ln>
            <a:effectLst/>
          </p:spPr>
        </p:pic>
        <p:sp>
          <p:nvSpPr>
            <p:cNvPr id="94" name="Thrombosis…"/>
            <p:cNvSpPr txBox="1"/>
            <p:nvPr/>
          </p:nvSpPr>
          <p:spPr>
            <a:xfrm>
              <a:off x="0" y="3433762"/>
              <a:ext cx="2066925" cy="14521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a:defRPr sz="2000">
                  <a:effectLst>
                    <a:outerShdw blurRad="12700" dist="25400" dir="2700000" rotWithShape="0">
                      <a:srgbClr val="DDDDDD"/>
                    </a:outerShdw>
                  </a:effectLst>
                  <a:latin typeface="Arial"/>
                  <a:ea typeface="Arial"/>
                  <a:cs typeface="Arial"/>
                  <a:sym typeface="Arial"/>
                </a:defRPr>
              </a:pPr>
              <a:r>
                <a:t>Thrombosis</a:t>
              </a:r>
            </a:p>
            <a:p>
              <a:pPr>
                <a:defRPr sz="2000">
                  <a:effectLst>
                    <a:outerShdw blurRad="12700" dist="25400" dir="2700000" rotWithShape="0">
                      <a:srgbClr val="DDDDDD"/>
                    </a:outerShdw>
                  </a:effectLst>
                  <a:latin typeface="Arial"/>
                  <a:ea typeface="Arial"/>
                  <a:cs typeface="Arial"/>
                  <a:sym typeface="Arial"/>
                </a:defRPr>
              </a:pPr>
              <a:r>
                <a:t>- liver, cerebral</a:t>
              </a:r>
            </a:p>
            <a:p>
              <a:pPr>
                <a:defRPr sz="2000">
                  <a:effectLst>
                    <a:outerShdw blurRad="12700" dist="25400" dir="2700000" rotWithShape="0">
                      <a:srgbClr val="DDDDDD"/>
                    </a:outerShdw>
                  </a:effectLst>
                  <a:latin typeface="Arial"/>
                  <a:ea typeface="Arial"/>
                  <a:cs typeface="Arial"/>
                  <a:sym typeface="Arial"/>
                </a:defRPr>
              </a:pPr>
              <a:r>
                <a:t>- 50% of patients</a:t>
              </a:r>
            </a:p>
            <a:p>
              <a:pPr>
                <a:defRPr sz="2000">
                  <a:effectLst>
                    <a:outerShdw blurRad="12700" dist="25400" dir="2700000" rotWithShape="0">
                      <a:srgbClr val="DDDDDD"/>
                    </a:outerShdw>
                  </a:effectLst>
                  <a:latin typeface="Arial"/>
                  <a:ea typeface="Arial"/>
                  <a:cs typeface="Arial"/>
                  <a:sym typeface="Arial"/>
                </a:defRPr>
              </a:pPr>
              <a:r>
                <a:t>- 33% of patients is fatal</a:t>
              </a:r>
            </a:p>
          </p:txBody>
        </p:sp>
      </p:grpSp>
      <p:grpSp>
        <p:nvGrpSpPr>
          <p:cNvPr id="99" name="Grup"/>
          <p:cNvGrpSpPr/>
          <p:nvPr/>
        </p:nvGrpSpPr>
        <p:grpSpPr>
          <a:xfrm>
            <a:off x="7415212" y="1327149"/>
            <a:ext cx="3089276" cy="4301754"/>
            <a:chOff x="0" y="0"/>
            <a:chExt cx="3089275" cy="4301752"/>
          </a:xfrm>
        </p:grpSpPr>
        <p:pic>
          <p:nvPicPr>
            <p:cNvPr id="96" name="image.png" descr="image.png"/>
            <p:cNvPicPr>
              <a:picLocks noChangeAspect="1"/>
            </p:cNvPicPr>
            <p:nvPr/>
          </p:nvPicPr>
          <p:blipFill>
            <a:blip r:embed="rId4"/>
            <a:stretch>
              <a:fillRect/>
            </a:stretch>
          </p:blipFill>
          <p:spPr>
            <a:xfrm>
              <a:off x="0" y="825500"/>
              <a:ext cx="3089275" cy="2295525"/>
            </a:xfrm>
            <a:prstGeom prst="rect">
              <a:avLst/>
            </a:prstGeom>
            <a:ln w="19050" cap="flat">
              <a:solidFill>
                <a:srgbClr val="FF0000"/>
              </a:solidFill>
              <a:prstDash val="solid"/>
              <a:round/>
            </a:ln>
            <a:effectLst/>
          </p:spPr>
        </p:pic>
        <p:sp>
          <p:nvSpPr>
            <p:cNvPr id="97" name="Aplastic anaemia"/>
            <p:cNvSpPr txBox="1"/>
            <p:nvPr/>
          </p:nvSpPr>
          <p:spPr>
            <a:xfrm>
              <a:off x="621352" y="0"/>
              <a:ext cx="1844984" cy="3506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lgn="ctr">
                <a:defRPr>
                  <a:effectLst>
                    <a:outerShdw blurRad="12700" dist="25400" dir="2700000" rotWithShape="0">
                      <a:srgbClr val="DDDDDD"/>
                    </a:outerShdw>
                  </a:effectLst>
                  <a:latin typeface="Arial"/>
                  <a:ea typeface="Arial"/>
                  <a:cs typeface="Arial"/>
                  <a:sym typeface="Arial"/>
                </a:defRPr>
              </a:lvl1pPr>
            </a:lstStyle>
            <a:p>
              <a:r>
                <a:t>Aplastic anaemia</a:t>
              </a:r>
            </a:p>
          </p:txBody>
        </p:sp>
        <p:sp>
          <p:nvSpPr>
            <p:cNvPr id="98" name="Bone Marrow Failure…"/>
            <p:cNvSpPr txBox="1"/>
            <p:nvPr/>
          </p:nvSpPr>
          <p:spPr>
            <a:xfrm>
              <a:off x="323850" y="3433762"/>
              <a:ext cx="2609999" cy="86799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0" tIns="0" rIns="0" bIns="0" numCol="1" anchor="t">
              <a:spAutoFit/>
            </a:bodyPr>
            <a:lstStyle/>
            <a:p>
              <a:pPr>
                <a:defRPr sz="2000">
                  <a:effectLst>
                    <a:outerShdw blurRad="12700" dist="25400" dir="2700000" rotWithShape="0">
                      <a:srgbClr val="DDDDDD"/>
                    </a:outerShdw>
                  </a:effectLst>
                  <a:latin typeface="Arial"/>
                  <a:ea typeface="Arial"/>
                  <a:cs typeface="Arial"/>
                  <a:sym typeface="Arial"/>
                </a:defRPr>
              </a:pPr>
              <a:r>
                <a:t>Bone Marrow Failure</a:t>
              </a:r>
            </a:p>
            <a:p>
              <a:pPr>
                <a:buSzPct val="100000"/>
                <a:buChar char="-"/>
                <a:defRPr sz="2000">
                  <a:effectLst>
                    <a:outerShdw blurRad="12700" dist="25400" dir="2700000" rotWithShape="0">
                      <a:srgbClr val="DDDDDD"/>
                    </a:outerShdw>
                  </a:effectLst>
                  <a:latin typeface="Arial"/>
                  <a:ea typeface="Arial"/>
                  <a:cs typeface="Arial"/>
                  <a:sym typeface="Arial"/>
                </a:defRPr>
              </a:pPr>
              <a:r>
                <a:t> often precedes PNH</a:t>
              </a:r>
            </a:p>
            <a:p>
              <a:pPr>
                <a:buSzPct val="100000"/>
                <a:buChar char="-"/>
                <a:defRPr sz="2000">
                  <a:effectLst>
                    <a:outerShdw blurRad="12700" dist="25400" dir="2700000" rotWithShape="0">
                      <a:srgbClr val="DDDDDD"/>
                    </a:outerShdw>
                  </a:effectLst>
                  <a:latin typeface="Arial"/>
                  <a:ea typeface="Arial"/>
                  <a:cs typeface="Arial"/>
                  <a:sym typeface="Arial"/>
                </a:defRPr>
              </a:pPr>
              <a:r>
                <a:t> selects for PNH clone</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1" animBg="1" advAuto="0"/>
      <p:bldP spid="99" grpId="2"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layt Numarası"/>
          <p:cNvSpPr txBox="1">
            <a:spLocks noGrp="1"/>
          </p:cNvSpPr>
          <p:nvPr>
            <p:ph type="sldNum" sz="quarter" idx="4294967295"/>
          </p:nvPr>
        </p:nvSpPr>
        <p:spPr>
          <a:xfrm>
            <a:off x="3321871" y="6338315"/>
            <a:ext cx="259530" cy="23927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100">
                <a:solidFill>
                  <a:srgbClr val="44546A"/>
                </a:solidFill>
                <a:latin typeface="Arial"/>
                <a:ea typeface="Arial"/>
                <a:cs typeface="Arial"/>
                <a:sym typeface="Arial"/>
              </a:defRPr>
            </a:lvl1pPr>
          </a:lstStyle>
          <a:p>
            <a:fld id="{86CB4B4D-7CA3-9044-876B-883B54F8677D}" type="slidenum">
              <a:rPr/>
              <a:t>23</a:t>
            </a:fld>
            <a:endParaRPr/>
          </a:p>
        </p:txBody>
      </p:sp>
      <p:sp>
        <p:nvSpPr>
          <p:cNvPr id="102" name="Normal red blood cells are protected from complement attack by a shield of terminal complement inhibitors (2,3)"/>
          <p:cNvSpPr txBox="1"/>
          <p:nvPr/>
        </p:nvSpPr>
        <p:spPr>
          <a:xfrm>
            <a:off x="1684337" y="777875"/>
            <a:ext cx="2400301" cy="10732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spcBef>
                <a:spcPts val="300"/>
              </a:spcBef>
              <a:defRPr sz="1500">
                <a:effectLst>
                  <a:outerShdw blurRad="12700" dist="25400" dir="2700000" rotWithShape="0">
                    <a:srgbClr val="DDDDDD"/>
                  </a:outerShdw>
                </a:effectLst>
                <a:latin typeface="Arial"/>
                <a:ea typeface="Arial"/>
                <a:cs typeface="Arial"/>
                <a:sym typeface="Arial"/>
              </a:defRPr>
            </a:pPr>
            <a:r>
              <a:t>Normal red blood cells are protected from complement attack by a shield of terminal complement inhibitors </a:t>
            </a:r>
            <a:r>
              <a:rPr baseline="30000"/>
              <a:t>(2,3)</a:t>
            </a:r>
          </a:p>
        </p:txBody>
      </p:sp>
      <p:sp>
        <p:nvSpPr>
          <p:cNvPr id="103" name="Without this protective complement inhibitor shield, PNH red blood cells are destroyed (2,3)"/>
          <p:cNvSpPr txBox="1"/>
          <p:nvPr/>
        </p:nvSpPr>
        <p:spPr>
          <a:xfrm>
            <a:off x="4365625" y="777875"/>
            <a:ext cx="2219326" cy="11158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spcBef>
                <a:spcPts val="300"/>
              </a:spcBef>
              <a:defRPr sz="1500">
                <a:effectLst>
                  <a:outerShdw blurRad="12700" dist="25400" dir="2700000" rotWithShape="0">
                    <a:srgbClr val="DDDDDD"/>
                  </a:outerShdw>
                </a:effectLst>
                <a:latin typeface="Arial"/>
                <a:ea typeface="Arial"/>
                <a:cs typeface="Arial"/>
                <a:sym typeface="Arial"/>
              </a:defRPr>
            </a:pPr>
            <a:r>
              <a:t>Without this protective complement inhibitor shield, PNH red blood cells are destroyed </a:t>
            </a:r>
            <a:r>
              <a:rPr sz="1400" baseline="30000"/>
              <a:t>(2,3)</a:t>
            </a:r>
          </a:p>
        </p:txBody>
      </p:sp>
      <p:sp>
        <p:nvSpPr>
          <p:cNvPr id="104" name="Intact RBC"/>
          <p:cNvSpPr txBox="1"/>
          <p:nvPr/>
        </p:nvSpPr>
        <p:spPr>
          <a:xfrm>
            <a:off x="1946275" y="4176712"/>
            <a:ext cx="1016000" cy="197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spcBef>
                <a:spcPts val="300"/>
              </a:spcBef>
              <a:defRPr sz="1400">
                <a:effectLst>
                  <a:outerShdw blurRad="12700" dist="25400" dir="2700000" rotWithShape="0">
                    <a:srgbClr val="DDDDDD"/>
                  </a:outerShdw>
                </a:effectLst>
                <a:latin typeface="Arial"/>
                <a:ea typeface="Arial"/>
                <a:cs typeface="Arial"/>
                <a:sym typeface="Arial"/>
              </a:defRPr>
            </a:lvl1pPr>
          </a:lstStyle>
          <a:p>
            <a:r>
              <a:t>Intact RBC</a:t>
            </a:r>
          </a:p>
        </p:txBody>
      </p:sp>
      <p:sp>
        <p:nvSpPr>
          <p:cNvPr id="105" name="Free Haemoglobin in  the Blood from Destroyed PNH RBCs"/>
          <p:cNvSpPr txBox="1"/>
          <p:nvPr/>
        </p:nvSpPr>
        <p:spPr>
          <a:xfrm>
            <a:off x="3925887" y="4452937"/>
            <a:ext cx="2184401" cy="5995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ctr">
              <a:lnSpc>
                <a:spcPct val="90000"/>
              </a:lnSpc>
              <a:defRPr sz="1500">
                <a:effectLst>
                  <a:outerShdw blurRad="12700" dist="25400" dir="2700000" rotWithShape="0">
                    <a:srgbClr val="DDDDDD"/>
                  </a:outerShdw>
                </a:effectLst>
                <a:latin typeface="Arial"/>
                <a:ea typeface="Arial"/>
                <a:cs typeface="Arial"/>
                <a:sym typeface="Arial"/>
              </a:defRPr>
            </a:pPr>
            <a:r>
              <a:t>Free Haemoglobin in </a:t>
            </a:r>
            <a:br/>
            <a:r>
              <a:t>the Blood from Destroyed PNH RBCs</a:t>
            </a:r>
          </a:p>
        </p:txBody>
      </p:sp>
      <p:sp>
        <p:nvSpPr>
          <p:cNvPr id="106" name="Şekil"/>
          <p:cNvSpPr/>
          <p:nvPr/>
        </p:nvSpPr>
        <p:spPr>
          <a:xfrm rot="5400000">
            <a:off x="2446337" y="2743200"/>
            <a:ext cx="12701" cy="54927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800" y="5400"/>
                </a:lnTo>
                <a:lnTo>
                  <a:pt x="0" y="5400"/>
                </a:lnTo>
                <a:lnTo>
                  <a:pt x="5400" y="10800"/>
                </a:lnTo>
                <a:lnTo>
                  <a:pt x="0" y="16200"/>
                </a:lnTo>
                <a:lnTo>
                  <a:pt x="10800" y="16200"/>
                </a:lnTo>
                <a:lnTo>
                  <a:pt x="10800" y="21600"/>
                </a:lnTo>
                <a:lnTo>
                  <a:pt x="21600" y="10800"/>
                </a:lnTo>
                <a:close/>
              </a:path>
            </a:pathLst>
          </a:custGeom>
          <a:solidFill>
            <a:srgbClr val="000000"/>
          </a:solidFill>
          <a:ln>
            <a:solidFill>
              <a:srgbClr val="000000"/>
            </a:solidFill>
          </a:ln>
        </p:spPr>
        <p:txBody>
          <a:bodyPr lIns="45719" rIns="45719" anchor="ctr"/>
          <a:lstStyle/>
          <a:p>
            <a:pPr algn="ctr">
              <a:defRPr>
                <a:latin typeface="Century Gothic"/>
                <a:ea typeface="Century Gothic"/>
                <a:cs typeface="Century Gothic"/>
                <a:sym typeface="Century Gothic"/>
              </a:defRPr>
            </a:pPr>
            <a:endParaRPr/>
          </a:p>
        </p:txBody>
      </p:sp>
      <p:sp>
        <p:nvSpPr>
          <p:cNvPr id="107" name="Şekil"/>
          <p:cNvSpPr/>
          <p:nvPr/>
        </p:nvSpPr>
        <p:spPr>
          <a:xfrm rot="5400000">
            <a:off x="5145881" y="2966243"/>
            <a:ext cx="369888" cy="209551"/>
          </a:xfrm>
          <a:custGeom>
            <a:avLst/>
            <a:gdLst/>
            <a:ahLst/>
            <a:cxnLst>
              <a:cxn ang="0">
                <a:pos x="wd2" y="hd2"/>
              </a:cxn>
              <a:cxn ang="5400000">
                <a:pos x="wd2" y="hd2"/>
              </a:cxn>
              <a:cxn ang="10800000">
                <a:pos x="wd2" y="hd2"/>
              </a:cxn>
              <a:cxn ang="16200000">
                <a:pos x="wd2" y="hd2"/>
              </a:cxn>
            </a:cxnLst>
            <a:rect l="0" t="0" r="r" b="b"/>
            <a:pathLst>
              <a:path w="21600" h="21600" extrusionOk="0">
                <a:moveTo>
                  <a:pt x="16120" y="0"/>
                </a:moveTo>
                <a:lnTo>
                  <a:pt x="16120" y="5400"/>
                </a:lnTo>
                <a:lnTo>
                  <a:pt x="0" y="5400"/>
                </a:lnTo>
                <a:lnTo>
                  <a:pt x="2740" y="10800"/>
                </a:lnTo>
                <a:lnTo>
                  <a:pt x="0" y="16200"/>
                </a:lnTo>
                <a:lnTo>
                  <a:pt x="16120" y="16200"/>
                </a:lnTo>
                <a:lnTo>
                  <a:pt x="16120" y="21600"/>
                </a:lnTo>
                <a:lnTo>
                  <a:pt x="21600" y="10800"/>
                </a:lnTo>
                <a:close/>
              </a:path>
            </a:pathLst>
          </a:custGeom>
          <a:solidFill>
            <a:srgbClr val="000000"/>
          </a:solidFill>
          <a:ln>
            <a:solidFill>
              <a:srgbClr val="000000"/>
            </a:solidFill>
          </a:ln>
        </p:spPr>
        <p:txBody>
          <a:bodyPr lIns="45719" rIns="45719" anchor="ctr"/>
          <a:lstStyle/>
          <a:p>
            <a:pPr algn="ctr">
              <a:defRPr>
                <a:latin typeface="Century Gothic"/>
                <a:ea typeface="Century Gothic"/>
                <a:cs typeface="Century Gothic"/>
                <a:sym typeface="Century Gothic"/>
              </a:defRPr>
            </a:pPr>
            <a:endParaRPr/>
          </a:p>
        </p:txBody>
      </p:sp>
      <p:sp>
        <p:nvSpPr>
          <p:cNvPr id="108" name="Complement Activation"/>
          <p:cNvSpPr txBox="1"/>
          <p:nvPr/>
        </p:nvSpPr>
        <p:spPr>
          <a:xfrm>
            <a:off x="3114675" y="2716212"/>
            <a:ext cx="1346200" cy="4005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gn="ctr">
              <a:spcBef>
                <a:spcPts val="300"/>
              </a:spcBef>
              <a:defRPr sz="1400">
                <a:effectLst>
                  <a:outerShdw blurRad="12700" dist="25400" dir="2700000" rotWithShape="0">
                    <a:srgbClr val="DDDDDD"/>
                  </a:outerShdw>
                </a:effectLst>
                <a:latin typeface="Arial"/>
                <a:ea typeface="Arial"/>
                <a:cs typeface="Arial"/>
                <a:sym typeface="Arial"/>
              </a:defRPr>
            </a:pPr>
            <a:r>
              <a:t>Complement</a:t>
            </a:r>
            <a:br/>
            <a:r>
              <a:t>Activation</a:t>
            </a:r>
          </a:p>
        </p:txBody>
      </p:sp>
      <p:grpSp>
        <p:nvGrpSpPr>
          <p:cNvPr id="123" name="Grup"/>
          <p:cNvGrpSpPr/>
          <p:nvPr/>
        </p:nvGrpSpPr>
        <p:grpSpPr>
          <a:xfrm>
            <a:off x="1941481" y="1951037"/>
            <a:ext cx="973950" cy="973822"/>
            <a:chOff x="0" y="0"/>
            <a:chExt cx="973949" cy="973821"/>
          </a:xfrm>
        </p:grpSpPr>
        <p:sp>
          <p:nvSpPr>
            <p:cNvPr id="109" name="Çizgi"/>
            <p:cNvSpPr/>
            <p:nvPr/>
          </p:nvSpPr>
          <p:spPr>
            <a:xfrm flipV="1">
              <a:off x="712818" y="319087"/>
              <a:ext cx="49214" cy="30163"/>
            </a:xfrm>
            <a:prstGeom prst="line">
              <a:avLst/>
            </a:prstGeom>
            <a:noFill/>
            <a:ln w="3175" cap="flat">
              <a:solidFill>
                <a:srgbClr val="00A1FF"/>
              </a:solidFill>
              <a:prstDash val="solid"/>
              <a:round/>
              <a:tailEnd type="triangle" w="med" len="med"/>
            </a:ln>
            <a:effectLst/>
          </p:spPr>
          <p:txBody>
            <a:bodyPr wrap="square" lIns="45719" tIns="45719" rIns="45719" bIns="45719" numCol="1" anchor="t">
              <a:noAutofit/>
            </a:bodyPr>
            <a:lstStyle/>
            <a:p>
              <a:endParaRPr/>
            </a:p>
          </p:txBody>
        </p:sp>
        <p:sp>
          <p:nvSpPr>
            <p:cNvPr id="110" name="Çizgi"/>
            <p:cNvSpPr/>
            <p:nvPr/>
          </p:nvSpPr>
          <p:spPr>
            <a:xfrm flipH="1" flipV="1">
              <a:off x="503268" y="227012"/>
              <a:ext cx="1589" cy="50801"/>
            </a:xfrm>
            <a:prstGeom prst="line">
              <a:avLst/>
            </a:prstGeom>
            <a:noFill/>
            <a:ln w="3175" cap="flat">
              <a:solidFill>
                <a:srgbClr val="00A1FF"/>
              </a:solidFill>
              <a:prstDash val="solid"/>
              <a:round/>
              <a:tailEnd type="triangle" w="med" len="med"/>
            </a:ln>
            <a:effectLst/>
          </p:spPr>
          <p:txBody>
            <a:bodyPr wrap="square" lIns="45719" tIns="45719" rIns="45719" bIns="45719" numCol="1" anchor="t">
              <a:noAutofit/>
            </a:bodyPr>
            <a:lstStyle/>
            <a:p>
              <a:endParaRPr/>
            </a:p>
          </p:txBody>
        </p:sp>
        <p:sp>
          <p:nvSpPr>
            <p:cNvPr id="111" name="Çizgi"/>
            <p:cNvSpPr/>
            <p:nvPr/>
          </p:nvSpPr>
          <p:spPr>
            <a:xfrm flipH="1" flipV="1">
              <a:off x="247681" y="369887"/>
              <a:ext cx="30163" cy="34926"/>
            </a:xfrm>
            <a:prstGeom prst="line">
              <a:avLst/>
            </a:prstGeom>
            <a:noFill/>
            <a:ln w="3175" cap="flat">
              <a:solidFill>
                <a:srgbClr val="00A1FF"/>
              </a:solidFill>
              <a:prstDash val="solid"/>
              <a:round/>
              <a:tailEnd type="triangle" w="med" len="med"/>
            </a:ln>
            <a:effectLst/>
          </p:spPr>
          <p:txBody>
            <a:bodyPr wrap="square" lIns="45719" tIns="45719" rIns="45719" bIns="45719" numCol="1" anchor="t">
              <a:noAutofit/>
            </a:bodyPr>
            <a:lstStyle/>
            <a:p>
              <a:endParaRPr/>
            </a:p>
          </p:txBody>
        </p:sp>
        <p:sp>
          <p:nvSpPr>
            <p:cNvPr id="112" name="Çizgi"/>
            <p:cNvSpPr/>
            <p:nvPr/>
          </p:nvSpPr>
          <p:spPr>
            <a:xfrm flipH="1">
              <a:off x="211168" y="762000"/>
              <a:ext cx="34926" cy="34925"/>
            </a:xfrm>
            <a:prstGeom prst="line">
              <a:avLst/>
            </a:prstGeom>
            <a:noFill/>
            <a:ln w="3175" cap="flat">
              <a:solidFill>
                <a:srgbClr val="00A1FF"/>
              </a:solidFill>
              <a:prstDash val="solid"/>
              <a:round/>
              <a:tailEnd type="triangle" w="med" len="med"/>
            </a:ln>
            <a:effectLst/>
          </p:spPr>
          <p:txBody>
            <a:bodyPr wrap="square" lIns="45719" tIns="45719" rIns="45719" bIns="45719" numCol="1" anchor="t">
              <a:noAutofit/>
            </a:bodyPr>
            <a:lstStyle/>
            <a:p>
              <a:endParaRPr/>
            </a:p>
          </p:txBody>
        </p:sp>
        <p:sp>
          <p:nvSpPr>
            <p:cNvPr id="113" name="Çizgi"/>
            <p:cNvSpPr/>
            <p:nvPr/>
          </p:nvSpPr>
          <p:spPr>
            <a:xfrm>
              <a:off x="654080" y="723899"/>
              <a:ext cx="28576" cy="28577"/>
            </a:xfrm>
            <a:prstGeom prst="line">
              <a:avLst/>
            </a:prstGeom>
            <a:noFill/>
            <a:ln w="3175" cap="flat">
              <a:solidFill>
                <a:srgbClr val="00A1FF"/>
              </a:solidFill>
              <a:prstDash val="solid"/>
              <a:round/>
              <a:tailEnd type="triangle" w="med" len="med"/>
            </a:ln>
            <a:effectLst/>
          </p:spPr>
          <p:txBody>
            <a:bodyPr wrap="square" lIns="45719" tIns="45719" rIns="45719" bIns="45719" numCol="1" anchor="t">
              <a:noAutofit/>
            </a:bodyPr>
            <a:lstStyle/>
            <a:p>
              <a:endParaRPr/>
            </a:p>
          </p:txBody>
        </p:sp>
        <p:grpSp>
          <p:nvGrpSpPr>
            <p:cNvPr id="117" name="Grup"/>
            <p:cNvGrpSpPr/>
            <p:nvPr/>
          </p:nvGrpSpPr>
          <p:grpSpPr>
            <a:xfrm>
              <a:off x="168307" y="236439"/>
              <a:ext cx="611788" cy="620910"/>
              <a:chOff x="0" y="0"/>
              <a:chExt cx="611787" cy="620908"/>
            </a:xfrm>
          </p:grpSpPr>
          <p:sp>
            <p:nvSpPr>
              <p:cNvPr id="114" name="Oval"/>
              <p:cNvSpPr/>
              <p:nvPr/>
            </p:nvSpPr>
            <p:spPr>
              <a:xfrm rot="2998799">
                <a:off x="65085" y="115985"/>
                <a:ext cx="484189" cy="388939"/>
              </a:xfrm>
              <a:prstGeom prst="ellipse">
                <a:avLst/>
              </a:prstGeom>
              <a:gradFill flip="none" rotWithShape="1">
                <a:gsLst>
                  <a:gs pos="0">
                    <a:srgbClr val="FFFFFF">
                      <a:alpha val="52999"/>
                    </a:srgbClr>
                  </a:gs>
                  <a:gs pos="50000">
                    <a:srgbClr val="F40000">
                      <a:alpha val="52999"/>
                    </a:srgbClr>
                  </a:gs>
                  <a:gs pos="100000">
                    <a:srgbClr val="FFFFFF">
                      <a:alpha val="52999"/>
                    </a:srgbClr>
                  </a:gs>
                </a:gsLst>
                <a:lin ang="13500000" scaled="0"/>
              </a:gradFill>
              <a:ln w="12700" cap="flat">
                <a:noFill/>
                <a:miter lim="400000"/>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115" name="Oval"/>
              <p:cNvSpPr/>
              <p:nvPr/>
            </p:nvSpPr>
            <p:spPr>
              <a:xfrm rot="2998799">
                <a:off x="119060" y="73123"/>
                <a:ext cx="368301" cy="482601"/>
              </a:xfrm>
              <a:prstGeom prst="ellipse">
                <a:avLst/>
              </a:prstGeom>
              <a:gradFill flip="none" rotWithShape="1">
                <a:gsLst>
                  <a:gs pos="0">
                    <a:srgbClr val="F40000">
                      <a:alpha val="75000"/>
                    </a:srgbClr>
                  </a:gs>
                  <a:gs pos="100000">
                    <a:srgbClr val="B40000">
                      <a:alpha val="76998"/>
                    </a:srgbClr>
                  </a:gs>
                </a:gsLst>
                <a:path path="circle">
                  <a:fillToRect l="-19636" t="62278" r="119636" b="37721"/>
                </a:path>
              </a:gradFill>
              <a:ln w="12700" cap="flat">
                <a:noFill/>
                <a:miter lim="400000"/>
              </a:ln>
              <a:effectLst/>
            </p:spPr>
            <p:txBody>
              <a:bodyPr wrap="square" lIns="45719" tIns="45719" rIns="45719" bIns="45719" numCol="1" anchor="ctr">
                <a:noAutofit/>
              </a:bodyPr>
              <a:lstStyle/>
              <a:p>
                <a:pPr algn="ctr">
                  <a:spcBef>
                    <a:spcPts val="400"/>
                  </a:spcBef>
                  <a:defRPr sz="2000">
                    <a:solidFill>
                      <a:srgbClr val="FFFFFF"/>
                    </a:solidFill>
                    <a:effectLst>
                      <a:outerShdw blurRad="12700" dist="25400" dir="2700000" rotWithShape="0">
                        <a:srgbClr val="000000"/>
                      </a:outerShdw>
                    </a:effectLst>
                    <a:latin typeface="Arial"/>
                    <a:ea typeface="Arial"/>
                    <a:cs typeface="Arial"/>
                    <a:sym typeface="Arial"/>
                  </a:defRPr>
                </a:pPr>
                <a:endParaRPr/>
              </a:p>
            </p:txBody>
          </p:sp>
          <p:pic>
            <p:nvPicPr>
              <p:cNvPr id="116" name="image.png" descr="image.png"/>
              <p:cNvPicPr>
                <a:picLocks noChangeAspect="1"/>
              </p:cNvPicPr>
              <p:nvPr/>
            </p:nvPicPr>
            <p:blipFill>
              <a:blip r:embed="rId3"/>
              <a:stretch>
                <a:fillRect/>
              </a:stretch>
            </p:blipFill>
            <p:spPr>
              <a:xfrm>
                <a:off x="112710" y="123923"/>
                <a:ext cx="368301" cy="355601"/>
              </a:xfrm>
              <a:prstGeom prst="rect">
                <a:avLst/>
              </a:prstGeom>
              <a:ln w="12700" cap="flat">
                <a:noFill/>
                <a:miter lim="400000"/>
              </a:ln>
              <a:effectLst/>
            </p:spPr>
          </p:pic>
        </p:grpSp>
        <p:sp>
          <p:nvSpPr>
            <p:cNvPr id="118" name="Oval"/>
            <p:cNvSpPr/>
            <p:nvPr/>
          </p:nvSpPr>
          <p:spPr>
            <a:xfrm>
              <a:off x="452468" y="0"/>
              <a:ext cx="98426" cy="388938"/>
            </a:xfrm>
            <a:prstGeom prst="ellipse">
              <a:avLst/>
            </a:prstGeom>
            <a:solidFill>
              <a:srgbClr val="009C00"/>
            </a:solidFill>
            <a:ln w="12700" cap="flat">
              <a:noFill/>
              <a:miter lim="400000"/>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119" name="Oval"/>
            <p:cNvSpPr/>
            <p:nvPr/>
          </p:nvSpPr>
          <p:spPr>
            <a:xfrm rot="3451729">
              <a:off x="734249" y="102393"/>
              <a:ext cx="98426" cy="388939"/>
            </a:xfrm>
            <a:prstGeom prst="ellipse">
              <a:avLst/>
            </a:prstGeom>
            <a:solidFill>
              <a:srgbClr val="009C00"/>
            </a:solidFill>
            <a:ln w="12700" cap="flat">
              <a:noFill/>
              <a:miter lim="400000"/>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120" name="Oval"/>
            <p:cNvSpPr/>
            <p:nvPr/>
          </p:nvSpPr>
          <p:spPr>
            <a:xfrm rot="19720280">
              <a:off x="171481" y="149225"/>
              <a:ext cx="98426" cy="388938"/>
            </a:xfrm>
            <a:prstGeom prst="ellipse">
              <a:avLst/>
            </a:prstGeom>
            <a:solidFill>
              <a:srgbClr val="009C00"/>
            </a:solidFill>
            <a:ln w="12700" cap="flat">
              <a:noFill/>
              <a:miter lim="400000"/>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121" name="Oval"/>
            <p:cNvSpPr/>
            <p:nvPr/>
          </p:nvSpPr>
          <p:spPr>
            <a:xfrm rot="8714292">
              <a:off x="658843" y="581025"/>
              <a:ext cx="98426" cy="388938"/>
            </a:xfrm>
            <a:prstGeom prst="ellipse">
              <a:avLst/>
            </a:prstGeom>
            <a:solidFill>
              <a:srgbClr val="009C00"/>
            </a:solidFill>
            <a:ln w="12700" cap="flat">
              <a:noFill/>
              <a:miter lim="400000"/>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122" name="Oval"/>
            <p:cNvSpPr/>
            <p:nvPr/>
          </p:nvSpPr>
          <p:spPr>
            <a:xfrm rot="13982137">
              <a:off x="135762" y="623093"/>
              <a:ext cx="98426" cy="388939"/>
            </a:xfrm>
            <a:prstGeom prst="ellipse">
              <a:avLst/>
            </a:prstGeom>
            <a:solidFill>
              <a:srgbClr val="009C00"/>
            </a:solidFill>
            <a:ln w="12700" cap="flat">
              <a:noFill/>
              <a:miter lim="400000"/>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grpSp>
      <p:grpSp>
        <p:nvGrpSpPr>
          <p:cNvPr id="138" name="Grup"/>
          <p:cNvGrpSpPr/>
          <p:nvPr/>
        </p:nvGrpSpPr>
        <p:grpSpPr>
          <a:xfrm>
            <a:off x="1982819" y="3167062"/>
            <a:ext cx="975426" cy="975598"/>
            <a:chOff x="0" y="0"/>
            <a:chExt cx="975424" cy="975596"/>
          </a:xfrm>
        </p:grpSpPr>
        <p:sp>
          <p:nvSpPr>
            <p:cNvPr id="124" name="Çizgi"/>
            <p:cNvSpPr/>
            <p:nvPr/>
          </p:nvSpPr>
          <p:spPr>
            <a:xfrm flipV="1">
              <a:off x="713916" y="319087"/>
              <a:ext cx="49293" cy="30163"/>
            </a:xfrm>
            <a:prstGeom prst="line">
              <a:avLst/>
            </a:prstGeom>
            <a:noFill/>
            <a:ln w="3175" cap="flat">
              <a:solidFill>
                <a:srgbClr val="00A1FF"/>
              </a:solidFill>
              <a:prstDash val="solid"/>
              <a:round/>
              <a:tailEnd type="triangle" w="med" len="med"/>
            </a:ln>
            <a:effectLst/>
          </p:spPr>
          <p:txBody>
            <a:bodyPr wrap="square" lIns="45719" tIns="45719" rIns="45719" bIns="45719" numCol="1" anchor="t">
              <a:noAutofit/>
            </a:bodyPr>
            <a:lstStyle/>
            <a:p>
              <a:endParaRPr/>
            </a:p>
          </p:txBody>
        </p:sp>
        <p:sp>
          <p:nvSpPr>
            <p:cNvPr id="125" name="Çizgi"/>
            <p:cNvSpPr/>
            <p:nvPr/>
          </p:nvSpPr>
          <p:spPr>
            <a:xfrm flipH="1" flipV="1">
              <a:off x="504030" y="227012"/>
              <a:ext cx="1591" cy="50801"/>
            </a:xfrm>
            <a:prstGeom prst="line">
              <a:avLst/>
            </a:prstGeom>
            <a:noFill/>
            <a:ln w="3175" cap="flat">
              <a:solidFill>
                <a:srgbClr val="00A1FF"/>
              </a:solidFill>
              <a:prstDash val="solid"/>
              <a:round/>
              <a:tailEnd type="triangle" w="med" len="med"/>
            </a:ln>
            <a:effectLst/>
          </p:spPr>
          <p:txBody>
            <a:bodyPr wrap="square" lIns="45719" tIns="45719" rIns="45719" bIns="45719" numCol="1" anchor="t">
              <a:noAutofit/>
            </a:bodyPr>
            <a:lstStyle/>
            <a:p>
              <a:endParaRPr/>
            </a:p>
          </p:txBody>
        </p:sp>
        <p:sp>
          <p:nvSpPr>
            <p:cNvPr id="126" name="Çizgi"/>
            <p:cNvSpPr/>
            <p:nvPr/>
          </p:nvSpPr>
          <p:spPr>
            <a:xfrm flipH="1" flipV="1">
              <a:off x="248031" y="369887"/>
              <a:ext cx="30212" cy="34926"/>
            </a:xfrm>
            <a:prstGeom prst="line">
              <a:avLst/>
            </a:prstGeom>
            <a:noFill/>
            <a:ln w="3175" cap="flat">
              <a:solidFill>
                <a:srgbClr val="00A1FF"/>
              </a:solidFill>
              <a:prstDash val="solid"/>
              <a:round/>
              <a:tailEnd type="triangle" w="med" len="med"/>
            </a:ln>
            <a:effectLst/>
          </p:spPr>
          <p:txBody>
            <a:bodyPr wrap="square" lIns="45719" tIns="45719" rIns="45719" bIns="45719" numCol="1" anchor="t">
              <a:noAutofit/>
            </a:bodyPr>
            <a:lstStyle/>
            <a:p>
              <a:endParaRPr/>
            </a:p>
          </p:txBody>
        </p:sp>
        <p:sp>
          <p:nvSpPr>
            <p:cNvPr id="127" name="Çizgi"/>
            <p:cNvSpPr/>
            <p:nvPr/>
          </p:nvSpPr>
          <p:spPr>
            <a:xfrm flipH="1">
              <a:off x="211460" y="762000"/>
              <a:ext cx="34982" cy="34925"/>
            </a:xfrm>
            <a:prstGeom prst="line">
              <a:avLst/>
            </a:prstGeom>
            <a:noFill/>
            <a:ln w="3175" cap="flat">
              <a:solidFill>
                <a:srgbClr val="00A1FF"/>
              </a:solidFill>
              <a:prstDash val="solid"/>
              <a:round/>
              <a:tailEnd type="triangle" w="med" len="med"/>
            </a:ln>
            <a:effectLst/>
          </p:spPr>
          <p:txBody>
            <a:bodyPr wrap="square" lIns="45719" tIns="45719" rIns="45719" bIns="45719" numCol="1" anchor="t">
              <a:noAutofit/>
            </a:bodyPr>
            <a:lstStyle/>
            <a:p>
              <a:endParaRPr/>
            </a:p>
          </p:txBody>
        </p:sp>
        <p:sp>
          <p:nvSpPr>
            <p:cNvPr id="128" name="Çizgi"/>
            <p:cNvSpPr/>
            <p:nvPr/>
          </p:nvSpPr>
          <p:spPr>
            <a:xfrm>
              <a:off x="655085" y="723899"/>
              <a:ext cx="28621" cy="28577"/>
            </a:xfrm>
            <a:prstGeom prst="line">
              <a:avLst/>
            </a:prstGeom>
            <a:noFill/>
            <a:ln w="3175" cap="flat">
              <a:solidFill>
                <a:srgbClr val="00A1FF"/>
              </a:solidFill>
              <a:prstDash val="solid"/>
              <a:round/>
              <a:tailEnd type="triangle" w="med" len="med"/>
            </a:ln>
            <a:effectLst/>
          </p:spPr>
          <p:txBody>
            <a:bodyPr wrap="square" lIns="45719" tIns="45719" rIns="45719" bIns="45719" numCol="1" anchor="t">
              <a:noAutofit/>
            </a:bodyPr>
            <a:lstStyle/>
            <a:p>
              <a:endParaRPr/>
            </a:p>
          </p:txBody>
        </p:sp>
        <p:grpSp>
          <p:nvGrpSpPr>
            <p:cNvPr id="132" name="Grup"/>
            <p:cNvGrpSpPr/>
            <p:nvPr/>
          </p:nvGrpSpPr>
          <p:grpSpPr>
            <a:xfrm>
              <a:off x="168720" y="237825"/>
              <a:ext cx="612332" cy="621312"/>
              <a:chOff x="0" y="0"/>
              <a:chExt cx="612330" cy="621310"/>
            </a:xfrm>
          </p:grpSpPr>
          <p:sp>
            <p:nvSpPr>
              <p:cNvPr id="129" name="Oval"/>
              <p:cNvSpPr/>
              <p:nvPr/>
            </p:nvSpPr>
            <p:spPr>
              <a:xfrm rot="2998799">
                <a:off x="65389" y="115873"/>
                <a:ext cx="484188" cy="389564"/>
              </a:xfrm>
              <a:prstGeom prst="ellipse">
                <a:avLst/>
              </a:prstGeom>
              <a:gradFill flip="none" rotWithShape="1">
                <a:gsLst>
                  <a:gs pos="0">
                    <a:srgbClr val="FFFFFF">
                      <a:alpha val="52999"/>
                    </a:srgbClr>
                  </a:gs>
                  <a:gs pos="50000">
                    <a:srgbClr val="F40000">
                      <a:alpha val="52999"/>
                    </a:srgbClr>
                  </a:gs>
                  <a:gs pos="100000">
                    <a:srgbClr val="FFFFFF">
                      <a:alpha val="52999"/>
                    </a:srgbClr>
                  </a:gs>
                </a:gsLst>
                <a:lin ang="13500000" scaled="0"/>
              </a:gradFill>
              <a:ln w="12700" cap="flat">
                <a:noFill/>
                <a:miter lim="400000"/>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130" name="Oval"/>
              <p:cNvSpPr/>
              <p:nvPr/>
            </p:nvSpPr>
            <p:spPr>
              <a:xfrm rot="2998799">
                <a:off x="119358" y="71348"/>
                <a:ext cx="368301" cy="483377"/>
              </a:xfrm>
              <a:prstGeom prst="ellipse">
                <a:avLst/>
              </a:prstGeom>
              <a:gradFill flip="none" rotWithShape="1">
                <a:gsLst>
                  <a:gs pos="0">
                    <a:srgbClr val="F40000">
                      <a:alpha val="75000"/>
                    </a:srgbClr>
                  </a:gs>
                  <a:gs pos="100000">
                    <a:srgbClr val="B40000">
                      <a:alpha val="76998"/>
                    </a:srgbClr>
                  </a:gs>
                </a:gsLst>
                <a:path path="circle">
                  <a:fillToRect l="-19636" t="62278" r="119636" b="37721"/>
                </a:path>
              </a:gradFill>
              <a:ln w="12700" cap="flat">
                <a:noFill/>
                <a:miter lim="400000"/>
              </a:ln>
              <a:effectLst/>
            </p:spPr>
            <p:txBody>
              <a:bodyPr wrap="square" lIns="45719" tIns="45719" rIns="45719" bIns="45719" numCol="1" anchor="ctr">
                <a:noAutofit/>
              </a:bodyPr>
              <a:lstStyle/>
              <a:p>
                <a:pPr algn="ctr">
                  <a:spcBef>
                    <a:spcPts val="400"/>
                  </a:spcBef>
                  <a:defRPr sz="2000">
                    <a:solidFill>
                      <a:srgbClr val="FFFFFF"/>
                    </a:solidFill>
                    <a:effectLst>
                      <a:outerShdw blurRad="12700" dist="25400" dir="2700000" rotWithShape="0">
                        <a:srgbClr val="000000"/>
                      </a:outerShdw>
                    </a:effectLst>
                    <a:latin typeface="Arial"/>
                    <a:ea typeface="Arial"/>
                    <a:cs typeface="Arial"/>
                    <a:sym typeface="Arial"/>
                  </a:defRPr>
                </a:pPr>
                <a:endParaRPr/>
              </a:p>
            </p:txBody>
          </p:sp>
          <p:pic>
            <p:nvPicPr>
              <p:cNvPr id="131" name="image.png" descr="image.png"/>
              <p:cNvPicPr>
                <a:picLocks noChangeAspect="1"/>
              </p:cNvPicPr>
              <p:nvPr/>
            </p:nvPicPr>
            <p:blipFill>
              <a:blip r:embed="rId4"/>
              <a:stretch>
                <a:fillRect/>
              </a:stretch>
            </p:blipFill>
            <p:spPr>
              <a:xfrm>
                <a:off x="109521" y="125711"/>
                <a:ext cx="367303" cy="355601"/>
              </a:xfrm>
              <a:prstGeom prst="rect">
                <a:avLst/>
              </a:prstGeom>
              <a:ln w="12700" cap="flat">
                <a:noFill/>
                <a:miter lim="400000"/>
              </a:ln>
              <a:effectLst/>
            </p:spPr>
          </p:pic>
        </p:grpSp>
        <p:sp>
          <p:nvSpPr>
            <p:cNvPr id="133" name="Oval"/>
            <p:cNvSpPr/>
            <p:nvPr/>
          </p:nvSpPr>
          <p:spPr>
            <a:xfrm>
              <a:off x="453148" y="0"/>
              <a:ext cx="98584" cy="388938"/>
            </a:xfrm>
            <a:prstGeom prst="ellipse">
              <a:avLst/>
            </a:prstGeom>
            <a:solidFill>
              <a:srgbClr val="009C00"/>
            </a:solidFill>
            <a:ln w="12700" cap="flat">
              <a:noFill/>
              <a:miter lim="400000"/>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134" name="Oval"/>
            <p:cNvSpPr/>
            <p:nvPr/>
          </p:nvSpPr>
          <p:spPr>
            <a:xfrm rot="3451729">
              <a:off x="735461" y="103668"/>
              <a:ext cx="98426" cy="389564"/>
            </a:xfrm>
            <a:prstGeom prst="ellipse">
              <a:avLst/>
            </a:prstGeom>
            <a:solidFill>
              <a:srgbClr val="009C00"/>
            </a:solidFill>
            <a:ln w="12700" cap="flat">
              <a:noFill/>
              <a:miter lim="400000"/>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135" name="Oval"/>
            <p:cNvSpPr/>
            <p:nvPr/>
          </p:nvSpPr>
          <p:spPr>
            <a:xfrm rot="19720280">
              <a:off x="171709" y="149225"/>
              <a:ext cx="98584" cy="388938"/>
            </a:xfrm>
            <a:prstGeom prst="ellipse">
              <a:avLst/>
            </a:prstGeom>
            <a:solidFill>
              <a:srgbClr val="009C00"/>
            </a:solidFill>
            <a:ln w="12700" cap="flat">
              <a:noFill/>
              <a:miter lim="400000"/>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136" name="Oval"/>
            <p:cNvSpPr/>
            <p:nvPr/>
          </p:nvSpPr>
          <p:spPr>
            <a:xfrm rot="8714292">
              <a:off x="659855" y="581025"/>
              <a:ext cx="98584" cy="388938"/>
            </a:xfrm>
            <a:prstGeom prst="ellipse">
              <a:avLst/>
            </a:prstGeom>
            <a:solidFill>
              <a:srgbClr val="009C00"/>
            </a:solidFill>
            <a:ln w="12700" cap="flat">
              <a:noFill/>
              <a:miter lim="400000"/>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137" name="Oval"/>
            <p:cNvSpPr/>
            <p:nvPr/>
          </p:nvSpPr>
          <p:spPr>
            <a:xfrm rot="13982137">
              <a:off x="136012" y="624368"/>
              <a:ext cx="98426" cy="389564"/>
            </a:xfrm>
            <a:prstGeom prst="ellipse">
              <a:avLst/>
            </a:prstGeom>
            <a:solidFill>
              <a:srgbClr val="009C00"/>
            </a:solidFill>
            <a:ln w="12700" cap="flat">
              <a:noFill/>
              <a:miter lim="400000"/>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grpSp>
      <p:sp>
        <p:nvSpPr>
          <p:cNvPr id="139" name="Çizgi"/>
          <p:cNvSpPr/>
          <p:nvPr/>
        </p:nvSpPr>
        <p:spPr>
          <a:xfrm flipH="1">
            <a:off x="2468562" y="2847975"/>
            <a:ext cx="557239" cy="2778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0"/>
                  <a:pt x="21600" y="21600"/>
                </a:cubicBezTo>
              </a:path>
            </a:pathLst>
          </a:custGeom>
          <a:ln w="76200">
            <a:solidFill>
              <a:srgbClr val="000000"/>
            </a:solidFill>
          </a:ln>
        </p:spPr>
        <p:txBody>
          <a:bodyPr lIns="45719" rIns="45719" anchor="ctr"/>
          <a:lstStyle/>
          <a:p>
            <a:endParaRPr/>
          </a:p>
        </p:txBody>
      </p:sp>
      <p:sp>
        <p:nvSpPr>
          <p:cNvPr id="140" name="Çizgi"/>
          <p:cNvSpPr/>
          <p:nvPr/>
        </p:nvSpPr>
        <p:spPr>
          <a:xfrm>
            <a:off x="4792636" y="2901950"/>
            <a:ext cx="557239" cy="2778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0"/>
                  <a:pt x="21600" y="21600"/>
                </a:cubicBezTo>
              </a:path>
            </a:pathLst>
          </a:custGeom>
          <a:ln w="76200">
            <a:solidFill>
              <a:srgbClr val="000000"/>
            </a:solidFill>
          </a:ln>
        </p:spPr>
        <p:txBody>
          <a:bodyPr lIns="45719" rIns="45719" anchor="ctr"/>
          <a:lstStyle/>
          <a:p>
            <a:endParaRPr/>
          </a:p>
        </p:txBody>
      </p:sp>
      <p:grpSp>
        <p:nvGrpSpPr>
          <p:cNvPr id="175" name="Grup"/>
          <p:cNvGrpSpPr/>
          <p:nvPr/>
        </p:nvGrpSpPr>
        <p:grpSpPr>
          <a:xfrm>
            <a:off x="4281456" y="1889125"/>
            <a:ext cx="2169338" cy="992872"/>
            <a:chOff x="0" y="0"/>
            <a:chExt cx="2169336" cy="992871"/>
          </a:xfrm>
        </p:grpSpPr>
        <p:grpSp>
          <p:nvGrpSpPr>
            <p:cNvPr id="144" name="Grup"/>
            <p:cNvGrpSpPr/>
            <p:nvPr/>
          </p:nvGrpSpPr>
          <p:grpSpPr>
            <a:xfrm>
              <a:off x="771557" y="352326"/>
              <a:ext cx="611788" cy="620910"/>
              <a:chOff x="0" y="0"/>
              <a:chExt cx="611787" cy="620908"/>
            </a:xfrm>
          </p:grpSpPr>
          <p:sp>
            <p:nvSpPr>
              <p:cNvPr id="141" name="Oval"/>
              <p:cNvSpPr/>
              <p:nvPr/>
            </p:nvSpPr>
            <p:spPr>
              <a:xfrm rot="2998799">
                <a:off x="65085" y="115985"/>
                <a:ext cx="484189" cy="388939"/>
              </a:xfrm>
              <a:prstGeom prst="ellipse">
                <a:avLst/>
              </a:prstGeom>
              <a:gradFill flip="none" rotWithShape="1">
                <a:gsLst>
                  <a:gs pos="0">
                    <a:srgbClr val="FFFFFF">
                      <a:alpha val="52999"/>
                    </a:srgbClr>
                  </a:gs>
                  <a:gs pos="50000">
                    <a:srgbClr val="F40000">
                      <a:alpha val="52999"/>
                    </a:srgbClr>
                  </a:gs>
                  <a:gs pos="100000">
                    <a:srgbClr val="FFFFFF">
                      <a:alpha val="52999"/>
                    </a:srgbClr>
                  </a:gs>
                </a:gsLst>
                <a:lin ang="13500000" scaled="0"/>
              </a:gradFill>
              <a:ln w="12700" cap="flat">
                <a:noFill/>
                <a:miter lim="400000"/>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142" name="Oval"/>
              <p:cNvSpPr/>
              <p:nvPr/>
            </p:nvSpPr>
            <p:spPr>
              <a:xfrm rot="2998799">
                <a:off x="119060" y="73123"/>
                <a:ext cx="368301" cy="482601"/>
              </a:xfrm>
              <a:prstGeom prst="ellipse">
                <a:avLst/>
              </a:prstGeom>
              <a:gradFill flip="none" rotWithShape="1">
                <a:gsLst>
                  <a:gs pos="0">
                    <a:srgbClr val="F40000">
                      <a:alpha val="75000"/>
                    </a:srgbClr>
                  </a:gs>
                  <a:gs pos="100000">
                    <a:srgbClr val="B40000">
                      <a:alpha val="76998"/>
                    </a:srgbClr>
                  </a:gs>
                </a:gsLst>
                <a:path path="circle">
                  <a:fillToRect l="-19636" t="62278" r="119636" b="37721"/>
                </a:path>
              </a:gradFill>
              <a:ln w="12700" cap="flat">
                <a:noFill/>
                <a:miter lim="400000"/>
              </a:ln>
              <a:effectLst/>
            </p:spPr>
            <p:txBody>
              <a:bodyPr wrap="square" lIns="45719" tIns="45719" rIns="45719" bIns="45719" numCol="1" anchor="ctr">
                <a:noAutofit/>
              </a:bodyPr>
              <a:lstStyle/>
              <a:p>
                <a:pPr algn="ctr">
                  <a:spcBef>
                    <a:spcPts val="400"/>
                  </a:spcBef>
                  <a:defRPr sz="2000">
                    <a:solidFill>
                      <a:srgbClr val="FFFFFF"/>
                    </a:solidFill>
                    <a:effectLst>
                      <a:outerShdw blurRad="12700" dist="25400" dir="2700000" rotWithShape="0">
                        <a:srgbClr val="000000"/>
                      </a:outerShdw>
                    </a:effectLst>
                    <a:latin typeface="Arial"/>
                    <a:ea typeface="Arial"/>
                    <a:cs typeface="Arial"/>
                    <a:sym typeface="Arial"/>
                  </a:defRPr>
                </a:pPr>
                <a:endParaRPr/>
              </a:p>
            </p:txBody>
          </p:sp>
          <p:pic>
            <p:nvPicPr>
              <p:cNvPr id="143" name="image.png" descr="image.png"/>
              <p:cNvPicPr>
                <a:picLocks noChangeAspect="1"/>
              </p:cNvPicPr>
              <p:nvPr/>
            </p:nvPicPr>
            <p:blipFill>
              <a:blip r:embed="rId5"/>
              <a:stretch>
                <a:fillRect/>
              </a:stretch>
            </p:blipFill>
            <p:spPr>
              <a:xfrm>
                <a:off x="115885" y="120748"/>
                <a:ext cx="368301" cy="368301"/>
              </a:xfrm>
              <a:prstGeom prst="rect">
                <a:avLst/>
              </a:prstGeom>
              <a:ln w="12700" cap="flat">
                <a:noFill/>
                <a:miter lim="400000"/>
              </a:ln>
              <a:effectLst/>
            </p:spPr>
          </p:pic>
        </p:grpSp>
        <p:grpSp>
          <p:nvGrpSpPr>
            <p:cNvPr id="159" name="Grup"/>
            <p:cNvGrpSpPr/>
            <p:nvPr/>
          </p:nvGrpSpPr>
          <p:grpSpPr>
            <a:xfrm>
              <a:off x="-1" y="19050"/>
              <a:ext cx="973951" cy="973822"/>
              <a:chOff x="0" y="0"/>
              <a:chExt cx="973949" cy="973821"/>
            </a:xfrm>
          </p:grpSpPr>
          <p:sp>
            <p:nvSpPr>
              <p:cNvPr id="145" name="Çizgi"/>
              <p:cNvSpPr/>
              <p:nvPr/>
            </p:nvSpPr>
            <p:spPr>
              <a:xfrm flipV="1">
                <a:off x="712818" y="319087"/>
                <a:ext cx="49214" cy="30163"/>
              </a:xfrm>
              <a:prstGeom prst="line">
                <a:avLst/>
              </a:prstGeom>
              <a:noFill/>
              <a:ln w="3175" cap="flat">
                <a:solidFill>
                  <a:srgbClr val="00A1FF"/>
                </a:solidFill>
                <a:prstDash val="solid"/>
                <a:round/>
                <a:tailEnd type="triangle" w="med" len="med"/>
              </a:ln>
              <a:effectLst/>
            </p:spPr>
            <p:txBody>
              <a:bodyPr wrap="square" lIns="45719" tIns="45719" rIns="45719" bIns="45719" numCol="1" anchor="t">
                <a:noAutofit/>
              </a:bodyPr>
              <a:lstStyle/>
              <a:p>
                <a:endParaRPr/>
              </a:p>
            </p:txBody>
          </p:sp>
          <p:sp>
            <p:nvSpPr>
              <p:cNvPr id="146" name="Çizgi"/>
              <p:cNvSpPr/>
              <p:nvPr/>
            </p:nvSpPr>
            <p:spPr>
              <a:xfrm flipH="1" flipV="1">
                <a:off x="503268" y="227012"/>
                <a:ext cx="1589" cy="50801"/>
              </a:xfrm>
              <a:prstGeom prst="line">
                <a:avLst/>
              </a:prstGeom>
              <a:noFill/>
              <a:ln w="3175" cap="flat">
                <a:solidFill>
                  <a:srgbClr val="00A1FF"/>
                </a:solidFill>
                <a:prstDash val="solid"/>
                <a:round/>
                <a:tailEnd type="triangle" w="med" len="med"/>
              </a:ln>
              <a:effectLst/>
            </p:spPr>
            <p:txBody>
              <a:bodyPr wrap="square" lIns="45719" tIns="45719" rIns="45719" bIns="45719" numCol="1" anchor="t">
                <a:noAutofit/>
              </a:bodyPr>
              <a:lstStyle/>
              <a:p>
                <a:endParaRPr/>
              </a:p>
            </p:txBody>
          </p:sp>
          <p:sp>
            <p:nvSpPr>
              <p:cNvPr id="147" name="Çizgi"/>
              <p:cNvSpPr/>
              <p:nvPr/>
            </p:nvSpPr>
            <p:spPr>
              <a:xfrm flipH="1" flipV="1">
                <a:off x="247681" y="369887"/>
                <a:ext cx="30163" cy="34926"/>
              </a:xfrm>
              <a:prstGeom prst="line">
                <a:avLst/>
              </a:prstGeom>
              <a:noFill/>
              <a:ln w="3175" cap="flat">
                <a:solidFill>
                  <a:srgbClr val="00A1FF"/>
                </a:solidFill>
                <a:prstDash val="solid"/>
                <a:round/>
                <a:tailEnd type="triangle" w="med" len="med"/>
              </a:ln>
              <a:effectLst/>
            </p:spPr>
            <p:txBody>
              <a:bodyPr wrap="square" lIns="45719" tIns="45719" rIns="45719" bIns="45719" numCol="1" anchor="t">
                <a:noAutofit/>
              </a:bodyPr>
              <a:lstStyle/>
              <a:p>
                <a:endParaRPr/>
              </a:p>
            </p:txBody>
          </p:sp>
          <p:sp>
            <p:nvSpPr>
              <p:cNvPr id="148" name="Çizgi"/>
              <p:cNvSpPr/>
              <p:nvPr/>
            </p:nvSpPr>
            <p:spPr>
              <a:xfrm flipH="1">
                <a:off x="211168" y="762000"/>
                <a:ext cx="34926" cy="34925"/>
              </a:xfrm>
              <a:prstGeom prst="line">
                <a:avLst/>
              </a:prstGeom>
              <a:noFill/>
              <a:ln w="3175" cap="flat">
                <a:solidFill>
                  <a:srgbClr val="00A1FF"/>
                </a:solidFill>
                <a:prstDash val="solid"/>
                <a:round/>
                <a:tailEnd type="triangle" w="med" len="med"/>
              </a:ln>
              <a:effectLst/>
            </p:spPr>
            <p:txBody>
              <a:bodyPr wrap="square" lIns="45719" tIns="45719" rIns="45719" bIns="45719" numCol="1" anchor="t">
                <a:noAutofit/>
              </a:bodyPr>
              <a:lstStyle/>
              <a:p>
                <a:endParaRPr/>
              </a:p>
            </p:txBody>
          </p:sp>
          <p:sp>
            <p:nvSpPr>
              <p:cNvPr id="149" name="Çizgi"/>
              <p:cNvSpPr/>
              <p:nvPr/>
            </p:nvSpPr>
            <p:spPr>
              <a:xfrm>
                <a:off x="654080" y="723899"/>
                <a:ext cx="28576" cy="28577"/>
              </a:xfrm>
              <a:prstGeom prst="line">
                <a:avLst/>
              </a:prstGeom>
              <a:noFill/>
              <a:ln w="3175" cap="flat">
                <a:solidFill>
                  <a:srgbClr val="00A1FF"/>
                </a:solidFill>
                <a:prstDash val="solid"/>
                <a:round/>
                <a:tailEnd type="triangle" w="med" len="med"/>
              </a:ln>
              <a:effectLst/>
            </p:spPr>
            <p:txBody>
              <a:bodyPr wrap="square" lIns="45719" tIns="45719" rIns="45719" bIns="45719" numCol="1" anchor="t">
                <a:noAutofit/>
              </a:bodyPr>
              <a:lstStyle/>
              <a:p>
                <a:endParaRPr/>
              </a:p>
            </p:txBody>
          </p:sp>
          <p:grpSp>
            <p:nvGrpSpPr>
              <p:cNvPr id="153" name="Grup"/>
              <p:cNvGrpSpPr/>
              <p:nvPr/>
            </p:nvGrpSpPr>
            <p:grpSpPr>
              <a:xfrm>
                <a:off x="168307" y="236439"/>
                <a:ext cx="611788" cy="620910"/>
                <a:chOff x="0" y="0"/>
                <a:chExt cx="611787" cy="620908"/>
              </a:xfrm>
            </p:grpSpPr>
            <p:sp>
              <p:nvSpPr>
                <p:cNvPr id="150" name="Oval"/>
                <p:cNvSpPr/>
                <p:nvPr/>
              </p:nvSpPr>
              <p:spPr>
                <a:xfrm rot="2998799">
                  <a:off x="65085" y="115985"/>
                  <a:ext cx="484189" cy="388939"/>
                </a:xfrm>
                <a:prstGeom prst="ellipse">
                  <a:avLst/>
                </a:prstGeom>
                <a:gradFill flip="none" rotWithShape="1">
                  <a:gsLst>
                    <a:gs pos="0">
                      <a:srgbClr val="FFFFFF">
                        <a:alpha val="52999"/>
                      </a:srgbClr>
                    </a:gs>
                    <a:gs pos="50000">
                      <a:srgbClr val="F40000">
                        <a:alpha val="52999"/>
                      </a:srgbClr>
                    </a:gs>
                    <a:gs pos="100000">
                      <a:srgbClr val="FFFFFF">
                        <a:alpha val="52999"/>
                      </a:srgbClr>
                    </a:gs>
                  </a:gsLst>
                  <a:lin ang="13500000" scaled="0"/>
                </a:gradFill>
                <a:ln w="12700" cap="flat">
                  <a:noFill/>
                  <a:miter lim="400000"/>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151" name="Oval"/>
                <p:cNvSpPr/>
                <p:nvPr/>
              </p:nvSpPr>
              <p:spPr>
                <a:xfrm rot="2998799">
                  <a:off x="119060" y="73123"/>
                  <a:ext cx="368301" cy="482601"/>
                </a:xfrm>
                <a:prstGeom prst="ellipse">
                  <a:avLst/>
                </a:prstGeom>
                <a:gradFill flip="none" rotWithShape="1">
                  <a:gsLst>
                    <a:gs pos="0">
                      <a:srgbClr val="F40000">
                        <a:alpha val="75000"/>
                      </a:srgbClr>
                    </a:gs>
                    <a:gs pos="100000">
                      <a:srgbClr val="B40000">
                        <a:alpha val="76998"/>
                      </a:srgbClr>
                    </a:gs>
                  </a:gsLst>
                  <a:path path="circle">
                    <a:fillToRect l="-19636" t="62278" r="119636" b="37721"/>
                  </a:path>
                </a:gradFill>
                <a:ln w="12700" cap="flat">
                  <a:noFill/>
                  <a:miter lim="400000"/>
                </a:ln>
                <a:effectLst/>
              </p:spPr>
              <p:txBody>
                <a:bodyPr wrap="square" lIns="45719" tIns="45719" rIns="45719" bIns="45719" numCol="1" anchor="ctr">
                  <a:noAutofit/>
                </a:bodyPr>
                <a:lstStyle/>
                <a:p>
                  <a:pPr algn="ctr">
                    <a:spcBef>
                      <a:spcPts val="400"/>
                    </a:spcBef>
                    <a:defRPr sz="2000">
                      <a:solidFill>
                        <a:srgbClr val="FFFFFF"/>
                      </a:solidFill>
                      <a:effectLst>
                        <a:outerShdw blurRad="12700" dist="25400" dir="2700000" rotWithShape="0">
                          <a:srgbClr val="000000"/>
                        </a:outerShdw>
                      </a:effectLst>
                      <a:latin typeface="Arial"/>
                      <a:ea typeface="Arial"/>
                      <a:cs typeface="Arial"/>
                      <a:sym typeface="Arial"/>
                    </a:defRPr>
                  </a:pPr>
                  <a:endParaRPr/>
                </a:p>
              </p:txBody>
            </p:sp>
            <p:pic>
              <p:nvPicPr>
                <p:cNvPr id="152" name="image.png" descr="image.png"/>
                <p:cNvPicPr>
                  <a:picLocks noChangeAspect="1"/>
                </p:cNvPicPr>
                <p:nvPr/>
              </p:nvPicPr>
              <p:blipFill>
                <a:blip r:embed="rId6"/>
                <a:stretch>
                  <a:fillRect/>
                </a:stretch>
              </p:blipFill>
              <p:spPr>
                <a:xfrm>
                  <a:off x="109535" y="128685"/>
                  <a:ext cx="368301" cy="355601"/>
                </a:xfrm>
                <a:prstGeom prst="rect">
                  <a:avLst/>
                </a:prstGeom>
                <a:ln w="12700" cap="flat">
                  <a:noFill/>
                  <a:miter lim="400000"/>
                </a:ln>
                <a:effectLst/>
              </p:spPr>
            </p:pic>
          </p:grpSp>
          <p:sp>
            <p:nvSpPr>
              <p:cNvPr id="154" name="Oval"/>
              <p:cNvSpPr/>
              <p:nvPr/>
            </p:nvSpPr>
            <p:spPr>
              <a:xfrm>
                <a:off x="452468" y="0"/>
                <a:ext cx="98426" cy="388938"/>
              </a:xfrm>
              <a:prstGeom prst="ellipse">
                <a:avLst/>
              </a:prstGeom>
              <a:solidFill>
                <a:srgbClr val="009C00"/>
              </a:solidFill>
              <a:ln w="12700" cap="flat">
                <a:noFill/>
                <a:miter lim="400000"/>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155" name="Oval"/>
              <p:cNvSpPr/>
              <p:nvPr/>
            </p:nvSpPr>
            <p:spPr>
              <a:xfrm rot="3451729">
                <a:off x="734249" y="102393"/>
                <a:ext cx="98426" cy="388939"/>
              </a:xfrm>
              <a:prstGeom prst="ellipse">
                <a:avLst/>
              </a:prstGeom>
              <a:solidFill>
                <a:srgbClr val="009C00"/>
              </a:solidFill>
              <a:ln w="12700" cap="flat">
                <a:noFill/>
                <a:miter lim="400000"/>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156" name="Oval"/>
              <p:cNvSpPr/>
              <p:nvPr/>
            </p:nvSpPr>
            <p:spPr>
              <a:xfrm rot="19720280">
                <a:off x="171481" y="149225"/>
                <a:ext cx="98426" cy="388938"/>
              </a:xfrm>
              <a:prstGeom prst="ellipse">
                <a:avLst/>
              </a:prstGeom>
              <a:solidFill>
                <a:srgbClr val="009C00"/>
              </a:solidFill>
              <a:ln w="12700" cap="flat">
                <a:noFill/>
                <a:miter lim="400000"/>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157" name="Oval"/>
              <p:cNvSpPr/>
              <p:nvPr/>
            </p:nvSpPr>
            <p:spPr>
              <a:xfrm rot="8714292">
                <a:off x="658843" y="581025"/>
                <a:ext cx="98426" cy="388938"/>
              </a:xfrm>
              <a:prstGeom prst="ellipse">
                <a:avLst/>
              </a:prstGeom>
              <a:solidFill>
                <a:srgbClr val="009C00"/>
              </a:solidFill>
              <a:ln w="12700" cap="flat">
                <a:noFill/>
                <a:miter lim="400000"/>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158" name="Oval"/>
              <p:cNvSpPr/>
              <p:nvPr/>
            </p:nvSpPr>
            <p:spPr>
              <a:xfrm rot="13982137">
                <a:off x="135762" y="623093"/>
                <a:ext cx="98426" cy="388939"/>
              </a:xfrm>
              <a:prstGeom prst="ellipse">
                <a:avLst/>
              </a:prstGeom>
              <a:solidFill>
                <a:srgbClr val="009C00"/>
              </a:solidFill>
              <a:ln w="12700" cap="flat">
                <a:noFill/>
                <a:miter lim="400000"/>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grpSp>
        <p:grpSp>
          <p:nvGrpSpPr>
            <p:cNvPr id="174" name="Grup"/>
            <p:cNvGrpSpPr/>
            <p:nvPr/>
          </p:nvGrpSpPr>
          <p:grpSpPr>
            <a:xfrm>
              <a:off x="1195387" y="0"/>
              <a:ext cx="973950" cy="973822"/>
              <a:chOff x="0" y="0"/>
              <a:chExt cx="973949" cy="973821"/>
            </a:xfrm>
          </p:grpSpPr>
          <p:sp>
            <p:nvSpPr>
              <p:cNvPr id="160" name="Çizgi"/>
              <p:cNvSpPr/>
              <p:nvPr/>
            </p:nvSpPr>
            <p:spPr>
              <a:xfrm flipV="1">
                <a:off x="712818" y="319087"/>
                <a:ext cx="49214" cy="30163"/>
              </a:xfrm>
              <a:prstGeom prst="line">
                <a:avLst/>
              </a:prstGeom>
              <a:noFill/>
              <a:ln w="3175" cap="flat">
                <a:solidFill>
                  <a:srgbClr val="00A1FF"/>
                </a:solidFill>
                <a:prstDash val="solid"/>
                <a:round/>
                <a:tailEnd type="triangle" w="med" len="med"/>
              </a:ln>
              <a:effectLst/>
            </p:spPr>
            <p:txBody>
              <a:bodyPr wrap="square" lIns="45719" tIns="45719" rIns="45719" bIns="45719" numCol="1" anchor="t">
                <a:noAutofit/>
              </a:bodyPr>
              <a:lstStyle/>
              <a:p>
                <a:endParaRPr/>
              </a:p>
            </p:txBody>
          </p:sp>
          <p:sp>
            <p:nvSpPr>
              <p:cNvPr id="161" name="Çizgi"/>
              <p:cNvSpPr/>
              <p:nvPr/>
            </p:nvSpPr>
            <p:spPr>
              <a:xfrm flipH="1" flipV="1">
                <a:off x="503268" y="227012"/>
                <a:ext cx="1589" cy="50801"/>
              </a:xfrm>
              <a:prstGeom prst="line">
                <a:avLst/>
              </a:prstGeom>
              <a:noFill/>
              <a:ln w="3175" cap="flat">
                <a:solidFill>
                  <a:srgbClr val="00A1FF"/>
                </a:solidFill>
                <a:prstDash val="solid"/>
                <a:round/>
                <a:tailEnd type="triangle" w="med" len="med"/>
              </a:ln>
              <a:effectLst/>
            </p:spPr>
            <p:txBody>
              <a:bodyPr wrap="square" lIns="45719" tIns="45719" rIns="45719" bIns="45719" numCol="1" anchor="t">
                <a:noAutofit/>
              </a:bodyPr>
              <a:lstStyle/>
              <a:p>
                <a:endParaRPr/>
              </a:p>
            </p:txBody>
          </p:sp>
          <p:sp>
            <p:nvSpPr>
              <p:cNvPr id="162" name="Çizgi"/>
              <p:cNvSpPr/>
              <p:nvPr/>
            </p:nvSpPr>
            <p:spPr>
              <a:xfrm flipH="1" flipV="1">
                <a:off x="247681" y="369887"/>
                <a:ext cx="30163" cy="34926"/>
              </a:xfrm>
              <a:prstGeom prst="line">
                <a:avLst/>
              </a:prstGeom>
              <a:noFill/>
              <a:ln w="3175" cap="flat">
                <a:solidFill>
                  <a:srgbClr val="00A1FF"/>
                </a:solidFill>
                <a:prstDash val="solid"/>
                <a:round/>
                <a:tailEnd type="triangle" w="med" len="med"/>
              </a:ln>
              <a:effectLst/>
            </p:spPr>
            <p:txBody>
              <a:bodyPr wrap="square" lIns="45719" tIns="45719" rIns="45719" bIns="45719" numCol="1" anchor="t">
                <a:noAutofit/>
              </a:bodyPr>
              <a:lstStyle/>
              <a:p>
                <a:endParaRPr/>
              </a:p>
            </p:txBody>
          </p:sp>
          <p:sp>
            <p:nvSpPr>
              <p:cNvPr id="163" name="Çizgi"/>
              <p:cNvSpPr/>
              <p:nvPr/>
            </p:nvSpPr>
            <p:spPr>
              <a:xfrm flipH="1">
                <a:off x="211168" y="762000"/>
                <a:ext cx="34926" cy="34925"/>
              </a:xfrm>
              <a:prstGeom prst="line">
                <a:avLst/>
              </a:prstGeom>
              <a:noFill/>
              <a:ln w="3175" cap="flat">
                <a:solidFill>
                  <a:srgbClr val="00A1FF"/>
                </a:solidFill>
                <a:prstDash val="solid"/>
                <a:round/>
                <a:tailEnd type="triangle" w="med" len="med"/>
              </a:ln>
              <a:effectLst/>
            </p:spPr>
            <p:txBody>
              <a:bodyPr wrap="square" lIns="45719" tIns="45719" rIns="45719" bIns="45719" numCol="1" anchor="t">
                <a:noAutofit/>
              </a:bodyPr>
              <a:lstStyle/>
              <a:p>
                <a:endParaRPr/>
              </a:p>
            </p:txBody>
          </p:sp>
          <p:sp>
            <p:nvSpPr>
              <p:cNvPr id="164" name="Çizgi"/>
              <p:cNvSpPr/>
              <p:nvPr/>
            </p:nvSpPr>
            <p:spPr>
              <a:xfrm>
                <a:off x="654080" y="723899"/>
                <a:ext cx="28576" cy="28577"/>
              </a:xfrm>
              <a:prstGeom prst="line">
                <a:avLst/>
              </a:prstGeom>
              <a:noFill/>
              <a:ln w="3175" cap="flat">
                <a:solidFill>
                  <a:srgbClr val="00A1FF"/>
                </a:solidFill>
                <a:prstDash val="solid"/>
                <a:round/>
                <a:tailEnd type="triangle" w="med" len="med"/>
              </a:ln>
              <a:effectLst/>
            </p:spPr>
            <p:txBody>
              <a:bodyPr wrap="square" lIns="45719" tIns="45719" rIns="45719" bIns="45719" numCol="1" anchor="t">
                <a:noAutofit/>
              </a:bodyPr>
              <a:lstStyle/>
              <a:p>
                <a:endParaRPr/>
              </a:p>
            </p:txBody>
          </p:sp>
          <p:grpSp>
            <p:nvGrpSpPr>
              <p:cNvPr id="168" name="Grup"/>
              <p:cNvGrpSpPr/>
              <p:nvPr/>
            </p:nvGrpSpPr>
            <p:grpSpPr>
              <a:xfrm>
                <a:off x="168307" y="236439"/>
                <a:ext cx="611788" cy="620910"/>
                <a:chOff x="0" y="0"/>
                <a:chExt cx="611787" cy="620908"/>
              </a:xfrm>
            </p:grpSpPr>
            <p:sp>
              <p:nvSpPr>
                <p:cNvPr id="165" name="Oval"/>
                <p:cNvSpPr/>
                <p:nvPr/>
              </p:nvSpPr>
              <p:spPr>
                <a:xfrm rot="2998799">
                  <a:off x="65085" y="115985"/>
                  <a:ext cx="484189" cy="388939"/>
                </a:xfrm>
                <a:prstGeom prst="ellipse">
                  <a:avLst/>
                </a:prstGeom>
                <a:gradFill flip="none" rotWithShape="1">
                  <a:gsLst>
                    <a:gs pos="0">
                      <a:srgbClr val="FFFFFF">
                        <a:alpha val="52999"/>
                      </a:srgbClr>
                    </a:gs>
                    <a:gs pos="50000">
                      <a:srgbClr val="F40000">
                        <a:alpha val="52999"/>
                      </a:srgbClr>
                    </a:gs>
                    <a:gs pos="100000">
                      <a:srgbClr val="FFFFFF">
                        <a:alpha val="52999"/>
                      </a:srgbClr>
                    </a:gs>
                  </a:gsLst>
                  <a:lin ang="13500000" scaled="0"/>
                </a:gradFill>
                <a:ln w="12700" cap="flat">
                  <a:noFill/>
                  <a:miter lim="400000"/>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166" name="Oval"/>
                <p:cNvSpPr/>
                <p:nvPr/>
              </p:nvSpPr>
              <p:spPr>
                <a:xfrm rot="2998799">
                  <a:off x="119060" y="73123"/>
                  <a:ext cx="368301" cy="482601"/>
                </a:xfrm>
                <a:prstGeom prst="ellipse">
                  <a:avLst/>
                </a:prstGeom>
                <a:gradFill flip="none" rotWithShape="1">
                  <a:gsLst>
                    <a:gs pos="0">
                      <a:srgbClr val="F40000">
                        <a:alpha val="75000"/>
                      </a:srgbClr>
                    </a:gs>
                    <a:gs pos="100000">
                      <a:srgbClr val="B40000">
                        <a:alpha val="76998"/>
                      </a:srgbClr>
                    </a:gs>
                  </a:gsLst>
                  <a:path path="circle">
                    <a:fillToRect l="-19636" t="62278" r="119636" b="37721"/>
                  </a:path>
                </a:gradFill>
                <a:ln w="12700" cap="flat">
                  <a:noFill/>
                  <a:miter lim="400000"/>
                </a:ln>
                <a:effectLst/>
              </p:spPr>
              <p:txBody>
                <a:bodyPr wrap="square" lIns="45719" tIns="45719" rIns="45719" bIns="45719" numCol="1" anchor="ctr">
                  <a:noAutofit/>
                </a:bodyPr>
                <a:lstStyle/>
                <a:p>
                  <a:pPr algn="ctr">
                    <a:spcBef>
                      <a:spcPts val="400"/>
                    </a:spcBef>
                    <a:defRPr sz="2000">
                      <a:solidFill>
                        <a:srgbClr val="FFFFFF"/>
                      </a:solidFill>
                      <a:effectLst>
                        <a:outerShdw blurRad="12700" dist="25400" dir="2700000" rotWithShape="0">
                          <a:srgbClr val="000000"/>
                        </a:outerShdw>
                      </a:effectLst>
                      <a:latin typeface="Arial"/>
                      <a:ea typeface="Arial"/>
                      <a:cs typeface="Arial"/>
                      <a:sym typeface="Arial"/>
                    </a:defRPr>
                  </a:pPr>
                  <a:endParaRPr/>
                </a:p>
              </p:txBody>
            </p:sp>
            <p:pic>
              <p:nvPicPr>
                <p:cNvPr id="167" name="image.png" descr="image.png"/>
                <p:cNvPicPr>
                  <a:picLocks noChangeAspect="1"/>
                </p:cNvPicPr>
                <p:nvPr/>
              </p:nvPicPr>
              <p:blipFill>
                <a:blip r:embed="rId7"/>
                <a:stretch>
                  <a:fillRect/>
                </a:stretch>
              </p:blipFill>
              <p:spPr>
                <a:xfrm>
                  <a:off x="107948" y="122335"/>
                  <a:ext cx="368301" cy="355601"/>
                </a:xfrm>
                <a:prstGeom prst="rect">
                  <a:avLst/>
                </a:prstGeom>
                <a:ln w="12700" cap="flat">
                  <a:noFill/>
                  <a:miter lim="400000"/>
                </a:ln>
                <a:effectLst/>
              </p:spPr>
            </p:pic>
          </p:grpSp>
          <p:sp>
            <p:nvSpPr>
              <p:cNvPr id="169" name="Oval"/>
              <p:cNvSpPr/>
              <p:nvPr/>
            </p:nvSpPr>
            <p:spPr>
              <a:xfrm>
                <a:off x="452468" y="0"/>
                <a:ext cx="98426" cy="388938"/>
              </a:xfrm>
              <a:prstGeom prst="ellipse">
                <a:avLst/>
              </a:prstGeom>
              <a:solidFill>
                <a:srgbClr val="009C00"/>
              </a:solidFill>
              <a:ln w="12700" cap="flat">
                <a:noFill/>
                <a:miter lim="400000"/>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170" name="Oval"/>
              <p:cNvSpPr/>
              <p:nvPr/>
            </p:nvSpPr>
            <p:spPr>
              <a:xfrm rot="3451729">
                <a:off x="734249" y="102393"/>
                <a:ext cx="98426" cy="388939"/>
              </a:xfrm>
              <a:prstGeom prst="ellipse">
                <a:avLst/>
              </a:prstGeom>
              <a:solidFill>
                <a:srgbClr val="009C00"/>
              </a:solidFill>
              <a:ln w="12700" cap="flat">
                <a:noFill/>
                <a:miter lim="400000"/>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171" name="Oval"/>
              <p:cNvSpPr/>
              <p:nvPr/>
            </p:nvSpPr>
            <p:spPr>
              <a:xfrm rot="19720280">
                <a:off x="171481" y="149225"/>
                <a:ext cx="98426" cy="388938"/>
              </a:xfrm>
              <a:prstGeom prst="ellipse">
                <a:avLst/>
              </a:prstGeom>
              <a:solidFill>
                <a:srgbClr val="009C00"/>
              </a:solidFill>
              <a:ln w="12700" cap="flat">
                <a:noFill/>
                <a:miter lim="400000"/>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172" name="Oval"/>
              <p:cNvSpPr/>
              <p:nvPr/>
            </p:nvSpPr>
            <p:spPr>
              <a:xfrm rot="8714292">
                <a:off x="658843" y="581025"/>
                <a:ext cx="98426" cy="388938"/>
              </a:xfrm>
              <a:prstGeom prst="ellipse">
                <a:avLst/>
              </a:prstGeom>
              <a:solidFill>
                <a:srgbClr val="009C00"/>
              </a:solidFill>
              <a:ln w="12700" cap="flat">
                <a:noFill/>
                <a:miter lim="400000"/>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173" name="Oval"/>
              <p:cNvSpPr/>
              <p:nvPr/>
            </p:nvSpPr>
            <p:spPr>
              <a:xfrm rot="13982137">
                <a:off x="135762" y="623093"/>
                <a:ext cx="98426" cy="388939"/>
              </a:xfrm>
              <a:prstGeom prst="ellipse">
                <a:avLst/>
              </a:prstGeom>
              <a:solidFill>
                <a:srgbClr val="009C00"/>
              </a:solidFill>
              <a:ln w="12700" cap="flat">
                <a:noFill/>
                <a:miter lim="400000"/>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grpSp>
      </p:grpSp>
      <p:grpSp>
        <p:nvGrpSpPr>
          <p:cNvPr id="206" name="Grup"/>
          <p:cNvGrpSpPr/>
          <p:nvPr/>
        </p:nvGrpSpPr>
        <p:grpSpPr>
          <a:xfrm>
            <a:off x="4254468" y="3263900"/>
            <a:ext cx="2197913" cy="1007159"/>
            <a:chOff x="0" y="0"/>
            <a:chExt cx="2197911" cy="1007158"/>
          </a:xfrm>
        </p:grpSpPr>
        <p:grpSp>
          <p:nvGrpSpPr>
            <p:cNvPr id="190" name="Grup"/>
            <p:cNvGrpSpPr/>
            <p:nvPr/>
          </p:nvGrpSpPr>
          <p:grpSpPr>
            <a:xfrm>
              <a:off x="-1" y="33337"/>
              <a:ext cx="973951" cy="973822"/>
              <a:chOff x="0" y="0"/>
              <a:chExt cx="973949" cy="973821"/>
            </a:xfrm>
          </p:grpSpPr>
          <p:sp>
            <p:nvSpPr>
              <p:cNvPr id="176" name="Çizgi"/>
              <p:cNvSpPr/>
              <p:nvPr/>
            </p:nvSpPr>
            <p:spPr>
              <a:xfrm flipV="1">
                <a:off x="712818" y="319087"/>
                <a:ext cx="49214" cy="30163"/>
              </a:xfrm>
              <a:prstGeom prst="line">
                <a:avLst/>
              </a:prstGeom>
              <a:noFill/>
              <a:ln w="3175" cap="flat">
                <a:solidFill>
                  <a:srgbClr val="00A1FF"/>
                </a:solidFill>
                <a:prstDash val="solid"/>
                <a:round/>
                <a:tailEnd type="triangle" w="med" len="med"/>
              </a:ln>
              <a:effectLst/>
            </p:spPr>
            <p:txBody>
              <a:bodyPr wrap="square" lIns="45719" tIns="45719" rIns="45719" bIns="45719" numCol="1" anchor="t">
                <a:noAutofit/>
              </a:bodyPr>
              <a:lstStyle/>
              <a:p>
                <a:endParaRPr/>
              </a:p>
            </p:txBody>
          </p:sp>
          <p:sp>
            <p:nvSpPr>
              <p:cNvPr id="177" name="Çizgi"/>
              <p:cNvSpPr/>
              <p:nvPr/>
            </p:nvSpPr>
            <p:spPr>
              <a:xfrm flipH="1" flipV="1">
                <a:off x="503268" y="227012"/>
                <a:ext cx="1589" cy="50801"/>
              </a:xfrm>
              <a:prstGeom prst="line">
                <a:avLst/>
              </a:prstGeom>
              <a:noFill/>
              <a:ln w="3175" cap="flat">
                <a:solidFill>
                  <a:srgbClr val="00A1FF"/>
                </a:solidFill>
                <a:prstDash val="solid"/>
                <a:round/>
                <a:tailEnd type="triangle" w="med" len="med"/>
              </a:ln>
              <a:effectLst/>
            </p:spPr>
            <p:txBody>
              <a:bodyPr wrap="square" lIns="45719" tIns="45719" rIns="45719" bIns="45719" numCol="1" anchor="t">
                <a:noAutofit/>
              </a:bodyPr>
              <a:lstStyle/>
              <a:p>
                <a:endParaRPr/>
              </a:p>
            </p:txBody>
          </p:sp>
          <p:sp>
            <p:nvSpPr>
              <p:cNvPr id="178" name="Çizgi"/>
              <p:cNvSpPr/>
              <p:nvPr/>
            </p:nvSpPr>
            <p:spPr>
              <a:xfrm flipH="1" flipV="1">
                <a:off x="247681" y="369887"/>
                <a:ext cx="30163" cy="34926"/>
              </a:xfrm>
              <a:prstGeom prst="line">
                <a:avLst/>
              </a:prstGeom>
              <a:noFill/>
              <a:ln w="3175" cap="flat">
                <a:solidFill>
                  <a:srgbClr val="00A1FF"/>
                </a:solidFill>
                <a:prstDash val="solid"/>
                <a:round/>
                <a:tailEnd type="triangle" w="med" len="med"/>
              </a:ln>
              <a:effectLst/>
            </p:spPr>
            <p:txBody>
              <a:bodyPr wrap="square" lIns="45719" tIns="45719" rIns="45719" bIns="45719" numCol="1" anchor="t">
                <a:noAutofit/>
              </a:bodyPr>
              <a:lstStyle/>
              <a:p>
                <a:endParaRPr/>
              </a:p>
            </p:txBody>
          </p:sp>
          <p:sp>
            <p:nvSpPr>
              <p:cNvPr id="179" name="Çizgi"/>
              <p:cNvSpPr/>
              <p:nvPr/>
            </p:nvSpPr>
            <p:spPr>
              <a:xfrm flipH="1">
                <a:off x="211168" y="762000"/>
                <a:ext cx="34926" cy="34925"/>
              </a:xfrm>
              <a:prstGeom prst="line">
                <a:avLst/>
              </a:prstGeom>
              <a:noFill/>
              <a:ln w="3175" cap="flat">
                <a:solidFill>
                  <a:srgbClr val="00A1FF"/>
                </a:solidFill>
                <a:prstDash val="solid"/>
                <a:round/>
                <a:tailEnd type="triangle" w="med" len="med"/>
              </a:ln>
              <a:effectLst/>
            </p:spPr>
            <p:txBody>
              <a:bodyPr wrap="square" lIns="45719" tIns="45719" rIns="45719" bIns="45719" numCol="1" anchor="t">
                <a:noAutofit/>
              </a:bodyPr>
              <a:lstStyle/>
              <a:p>
                <a:endParaRPr/>
              </a:p>
            </p:txBody>
          </p:sp>
          <p:sp>
            <p:nvSpPr>
              <p:cNvPr id="180" name="Çizgi"/>
              <p:cNvSpPr/>
              <p:nvPr/>
            </p:nvSpPr>
            <p:spPr>
              <a:xfrm>
                <a:off x="654080" y="723899"/>
                <a:ext cx="28576" cy="28577"/>
              </a:xfrm>
              <a:prstGeom prst="line">
                <a:avLst/>
              </a:prstGeom>
              <a:noFill/>
              <a:ln w="3175" cap="flat">
                <a:solidFill>
                  <a:srgbClr val="00A1FF"/>
                </a:solidFill>
                <a:prstDash val="solid"/>
                <a:round/>
                <a:tailEnd type="triangle" w="med" len="med"/>
              </a:ln>
              <a:effectLst/>
            </p:spPr>
            <p:txBody>
              <a:bodyPr wrap="square" lIns="45719" tIns="45719" rIns="45719" bIns="45719" numCol="1" anchor="t">
                <a:noAutofit/>
              </a:bodyPr>
              <a:lstStyle/>
              <a:p>
                <a:endParaRPr/>
              </a:p>
            </p:txBody>
          </p:sp>
          <p:grpSp>
            <p:nvGrpSpPr>
              <p:cNvPr id="184" name="Grup"/>
              <p:cNvGrpSpPr/>
              <p:nvPr/>
            </p:nvGrpSpPr>
            <p:grpSpPr>
              <a:xfrm>
                <a:off x="168307" y="236439"/>
                <a:ext cx="611788" cy="620910"/>
                <a:chOff x="0" y="0"/>
                <a:chExt cx="611787" cy="620908"/>
              </a:xfrm>
            </p:grpSpPr>
            <p:sp>
              <p:nvSpPr>
                <p:cNvPr id="181" name="Oval"/>
                <p:cNvSpPr/>
                <p:nvPr/>
              </p:nvSpPr>
              <p:spPr>
                <a:xfrm rot="2998799">
                  <a:off x="65085" y="115985"/>
                  <a:ext cx="484189" cy="388939"/>
                </a:xfrm>
                <a:prstGeom prst="ellipse">
                  <a:avLst/>
                </a:prstGeom>
                <a:gradFill flip="none" rotWithShape="1">
                  <a:gsLst>
                    <a:gs pos="0">
                      <a:srgbClr val="FFFFFF">
                        <a:alpha val="52999"/>
                      </a:srgbClr>
                    </a:gs>
                    <a:gs pos="50000">
                      <a:srgbClr val="F40000">
                        <a:alpha val="52999"/>
                      </a:srgbClr>
                    </a:gs>
                    <a:gs pos="100000">
                      <a:srgbClr val="FFFFFF">
                        <a:alpha val="52999"/>
                      </a:srgbClr>
                    </a:gs>
                  </a:gsLst>
                  <a:lin ang="13500000" scaled="0"/>
                </a:gradFill>
                <a:ln w="12700" cap="flat">
                  <a:noFill/>
                  <a:miter lim="400000"/>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182" name="Oval"/>
                <p:cNvSpPr/>
                <p:nvPr/>
              </p:nvSpPr>
              <p:spPr>
                <a:xfrm rot="2998799">
                  <a:off x="119060" y="73123"/>
                  <a:ext cx="368301" cy="482601"/>
                </a:xfrm>
                <a:prstGeom prst="ellipse">
                  <a:avLst/>
                </a:prstGeom>
                <a:gradFill flip="none" rotWithShape="1">
                  <a:gsLst>
                    <a:gs pos="0">
                      <a:srgbClr val="F40000">
                        <a:alpha val="75000"/>
                      </a:srgbClr>
                    </a:gs>
                    <a:gs pos="100000">
                      <a:srgbClr val="B40000">
                        <a:alpha val="76998"/>
                      </a:srgbClr>
                    </a:gs>
                  </a:gsLst>
                  <a:path path="circle">
                    <a:fillToRect l="-19636" t="62278" r="119636" b="37721"/>
                  </a:path>
                </a:gradFill>
                <a:ln w="12700" cap="flat">
                  <a:noFill/>
                  <a:miter lim="400000"/>
                </a:ln>
                <a:effectLst/>
              </p:spPr>
              <p:txBody>
                <a:bodyPr wrap="square" lIns="45719" tIns="45719" rIns="45719" bIns="45719" numCol="1" anchor="ctr">
                  <a:noAutofit/>
                </a:bodyPr>
                <a:lstStyle/>
                <a:p>
                  <a:pPr algn="ctr">
                    <a:spcBef>
                      <a:spcPts val="400"/>
                    </a:spcBef>
                    <a:defRPr sz="2000">
                      <a:solidFill>
                        <a:srgbClr val="FFFFFF"/>
                      </a:solidFill>
                      <a:effectLst>
                        <a:outerShdw blurRad="12700" dist="25400" dir="2700000" rotWithShape="0">
                          <a:srgbClr val="000000"/>
                        </a:outerShdw>
                      </a:effectLst>
                      <a:latin typeface="Arial"/>
                      <a:ea typeface="Arial"/>
                      <a:cs typeface="Arial"/>
                      <a:sym typeface="Arial"/>
                    </a:defRPr>
                  </a:pPr>
                  <a:endParaRPr/>
                </a:p>
              </p:txBody>
            </p:sp>
            <p:pic>
              <p:nvPicPr>
                <p:cNvPr id="183" name="image.png" descr="image.png"/>
                <p:cNvPicPr>
                  <a:picLocks noChangeAspect="1"/>
                </p:cNvPicPr>
                <p:nvPr/>
              </p:nvPicPr>
              <p:blipFill>
                <a:blip r:embed="rId8"/>
                <a:stretch>
                  <a:fillRect/>
                </a:stretch>
              </p:blipFill>
              <p:spPr>
                <a:xfrm>
                  <a:off x="111123" y="123923"/>
                  <a:ext cx="368301" cy="355601"/>
                </a:xfrm>
                <a:prstGeom prst="rect">
                  <a:avLst/>
                </a:prstGeom>
                <a:ln w="12700" cap="flat">
                  <a:noFill/>
                  <a:miter lim="400000"/>
                </a:ln>
                <a:effectLst/>
              </p:spPr>
            </p:pic>
          </p:grpSp>
          <p:sp>
            <p:nvSpPr>
              <p:cNvPr id="185" name="Oval"/>
              <p:cNvSpPr/>
              <p:nvPr/>
            </p:nvSpPr>
            <p:spPr>
              <a:xfrm>
                <a:off x="452468" y="0"/>
                <a:ext cx="98426" cy="388938"/>
              </a:xfrm>
              <a:prstGeom prst="ellipse">
                <a:avLst/>
              </a:prstGeom>
              <a:solidFill>
                <a:srgbClr val="009C00"/>
              </a:solidFill>
              <a:ln w="12700" cap="flat">
                <a:noFill/>
                <a:miter lim="400000"/>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186" name="Oval"/>
              <p:cNvSpPr/>
              <p:nvPr/>
            </p:nvSpPr>
            <p:spPr>
              <a:xfrm rot="3451729">
                <a:off x="734249" y="102393"/>
                <a:ext cx="98426" cy="388939"/>
              </a:xfrm>
              <a:prstGeom prst="ellipse">
                <a:avLst/>
              </a:prstGeom>
              <a:solidFill>
                <a:srgbClr val="009C00"/>
              </a:solidFill>
              <a:ln w="12700" cap="flat">
                <a:noFill/>
                <a:miter lim="400000"/>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187" name="Oval"/>
              <p:cNvSpPr/>
              <p:nvPr/>
            </p:nvSpPr>
            <p:spPr>
              <a:xfrm rot="19720280">
                <a:off x="171481" y="149225"/>
                <a:ext cx="98426" cy="388938"/>
              </a:xfrm>
              <a:prstGeom prst="ellipse">
                <a:avLst/>
              </a:prstGeom>
              <a:solidFill>
                <a:srgbClr val="009C00"/>
              </a:solidFill>
              <a:ln w="12700" cap="flat">
                <a:noFill/>
                <a:miter lim="400000"/>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188" name="Oval"/>
              <p:cNvSpPr/>
              <p:nvPr/>
            </p:nvSpPr>
            <p:spPr>
              <a:xfrm rot="8714292">
                <a:off x="658843" y="581025"/>
                <a:ext cx="98426" cy="388938"/>
              </a:xfrm>
              <a:prstGeom prst="ellipse">
                <a:avLst/>
              </a:prstGeom>
              <a:solidFill>
                <a:srgbClr val="009C00"/>
              </a:solidFill>
              <a:ln w="12700" cap="flat">
                <a:noFill/>
                <a:miter lim="400000"/>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189" name="Oval"/>
              <p:cNvSpPr/>
              <p:nvPr/>
            </p:nvSpPr>
            <p:spPr>
              <a:xfrm rot="13982137">
                <a:off x="135762" y="623093"/>
                <a:ext cx="98426" cy="388939"/>
              </a:xfrm>
              <a:prstGeom prst="ellipse">
                <a:avLst/>
              </a:prstGeom>
              <a:solidFill>
                <a:srgbClr val="009C00"/>
              </a:solidFill>
              <a:ln w="12700" cap="flat">
                <a:noFill/>
                <a:miter lim="400000"/>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grpSp>
        <p:grpSp>
          <p:nvGrpSpPr>
            <p:cNvPr id="205" name="Grup"/>
            <p:cNvGrpSpPr/>
            <p:nvPr/>
          </p:nvGrpSpPr>
          <p:grpSpPr>
            <a:xfrm>
              <a:off x="1223962" y="0"/>
              <a:ext cx="973950" cy="973822"/>
              <a:chOff x="0" y="0"/>
              <a:chExt cx="973949" cy="973821"/>
            </a:xfrm>
          </p:grpSpPr>
          <p:sp>
            <p:nvSpPr>
              <p:cNvPr id="191" name="Çizgi"/>
              <p:cNvSpPr/>
              <p:nvPr/>
            </p:nvSpPr>
            <p:spPr>
              <a:xfrm flipV="1">
                <a:off x="712818" y="319087"/>
                <a:ext cx="49214" cy="30163"/>
              </a:xfrm>
              <a:prstGeom prst="line">
                <a:avLst/>
              </a:prstGeom>
              <a:noFill/>
              <a:ln w="3175" cap="flat">
                <a:solidFill>
                  <a:srgbClr val="00A1FF"/>
                </a:solidFill>
                <a:prstDash val="solid"/>
                <a:round/>
                <a:tailEnd type="triangle" w="med" len="med"/>
              </a:ln>
              <a:effectLst/>
            </p:spPr>
            <p:txBody>
              <a:bodyPr wrap="square" lIns="45719" tIns="45719" rIns="45719" bIns="45719" numCol="1" anchor="t">
                <a:noAutofit/>
              </a:bodyPr>
              <a:lstStyle/>
              <a:p>
                <a:endParaRPr/>
              </a:p>
            </p:txBody>
          </p:sp>
          <p:sp>
            <p:nvSpPr>
              <p:cNvPr id="192" name="Çizgi"/>
              <p:cNvSpPr/>
              <p:nvPr/>
            </p:nvSpPr>
            <p:spPr>
              <a:xfrm flipH="1" flipV="1">
                <a:off x="503268" y="227012"/>
                <a:ext cx="1589" cy="50801"/>
              </a:xfrm>
              <a:prstGeom prst="line">
                <a:avLst/>
              </a:prstGeom>
              <a:noFill/>
              <a:ln w="3175" cap="flat">
                <a:solidFill>
                  <a:srgbClr val="00A1FF"/>
                </a:solidFill>
                <a:prstDash val="solid"/>
                <a:round/>
                <a:tailEnd type="triangle" w="med" len="med"/>
              </a:ln>
              <a:effectLst/>
            </p:spPr>
            <p:txBody>
              <a:bodyPr wrap="square" lIns="45719" tIns="45719" rIns="45719" bIns="45719" numCol="1" anchor="t">
                <a:noAutofit/>
              </a:bodyPr>
              <a:lstStyle/>
              <a:p>
                <a:endParaRPr/>
              </a:p>
            </p:txBody>
          </p:sp>
          <p:sp>
            <p:nvSpPr>
              <p:cNvPr id="193" name="Çizgi"/>
              <p:cNvSpPr/>
              <p:nvPr/>
            </p:nvSpPr>
            <p:spPr>
              <a:xfrm flipH="1" flipV="1">
                <a:off x="247681" y="369887"/>
                <a:ext cx="30163" cy="34926"/>
              </a:xfrm>
              <a:prstGeom prst="line">
                <a:avLst/>
              </a:prstGeom>
              <a:noFill/>
              <a:ln w="3175" cap="flat">
                <a:solidFill>
                  <a:srgbClr val="00A1FF"/>
                </a:solidFill>
                <a:prstDash val="solid"/>
                <a:round/>
                <a:tailEnd type="triangle" w="med" len="med"/>
              </a:ln>
              <a:effectLst/>
            </p:spPr>
            <p:txBody>
              <a:bodyPr wrap="square" lIns="45719" tIns="45719" rIns="45719" bIns="45719" numCol="1" anchor="t">
                <a:noAutofit/>
              </a:bodyPr>
              <a:lstStyle/>
              <a:p>
                <a:endParaRPr/>
              </a:p>
            </p:txBody>
          </p:sp>
          <p:sp>
            <p:nvSpPr>
              <p:cNvPr id="194" name="Çizgi"/>
              <p:cNvSpPr/>
              <p:nvPr/>
            </p:nvSpPr>
            <p:spPr>
              <a:xfrm flipH="1">
                <a:off x="211168" y="762000"/>
                <a:ext cx="34926" cy="34925"/>
              </a:xfrm>
              <a:prstGeom prst="line">
                <a:avLst/>
              </a:prstGeom>
              <a:noFill/>
              <a:ln w="3175" cap="flat">
                <a:solidFill>
                  <a:srgbClr val="00A1FF"/>
                </a:solidFill>
                <a:prstDash val="solid"/>
                <a:round/>
                <a:tailEnd type="triangle" w="med" len="med"/>
              </a:ln>
              <a:effectLst/>
            </p:spPr>
            <p:txBody>
              <a:bodyPr wrap="square" lIns="45719" tIns="45719" rIns="45719" bIns="45719" numCol="1" anchor="t">
                <a:noAutofit/>
              </a:bodyPr>
              <a:lstStyle/>
              <a:p>
                <a:endParaRPr/>
              </a:p>
            </p:txBody>
          </p:sp>
          <p:sp>
            <p:nvSpPr>
              <p:cNvPr id="195" name="Çizgi"/>
              <p:cNvSpPr/>
              <p:nvPr/>
            </p:nvSpPr>
            <p:spPr>
              <a:xfrm>
                <a:off x="654080" y="723899"/>
                <a:ext cx="28576" cy="28577"/>
              </a:xfrm>
              <a:prstGeom prst="line">
                <a:avLst/>
              </a:prstGeom>
              <a:noFill/>
              <a:ln w="3175" cap="flat">
                <a:solidFill>
                  <a:srgbClr val="00A1FF"/>
                </a:solidFill>
                <a:prstDash val="solid"/>
                <a:round/>
                <a:tailEnd type="triangle" w="med" len="med"/>
              </a:ln>
              <a:effectLst/>
            </p:spPr>
            <p:txBody>
              <a:bodyPr wrap="square" lIns="45719" tIns="45719" rIns="45719" bIns="45719" numCol="1" anchor="t">
                <a:noAutofit/>
              </a:bodyPr>
              <a:lstStyle/>
              <a:p>
                <a:endParaRPr/>
              </a:p>
            </p:txBody>
          </p:sp>
          <p:grpSp>
            <p:nvGrpSpPr>
              <p:cNvPr id="199" name="Grup"/>
              <p:cNvGrpSpPr/>
              <p:nvPr/>
            </p:nvGrpSpPr>
            <p:grpSpPr>
              <a:xfrm>
                <a:off x="168307" y="236439"/>
                <a:ext cx="611788" cy="620910"/>
                <a:chOff x="0" y="0"/>
                <a:chExt cx="611787" cy="620908"/>
              </a:xfrm>
            </p:grpSpPr>
            <p:sp>
              <p:nvSpPr>
                <p:cNvPr id="196" name="Oval"/>
                <p:cNvSpPr/>
                <p:nvPr/>
              </p:nvSpPr>
              <p:spPr>
                <a:xfrm rot="2998799">
                  <a:off x="65085" y="115985"/>
                  <a:ext cx="484189" cy="388939"/>
                </a:xfrm>
                <a:prstGeom prst="ellipse">
                  <a:avLst/>
                </a:prstGeom>
                <a:gradFill flip="none" rotWithShape="1">
                  <a:gsLst>
                    <a:gs pos="0">
                      <a:srgbClr val="FFFFFF">
                        <a:alpha val="52999"/>
                      </a:srgbClr>
                    </a:gs>
                    <a:gs pos="50000">
                      <a:srgbClr val="F40000">
                        <a:alpha val="52999"/>
                      </a:srgbClr>
                    </a:gs>
                    <a:gs pos="100000">
                      <a:srgbClr val="FFFFFF">
                        <a:alpha val="52999"/>
                      </a:srgbClr>
                    </a:gs>
                  </a:gsLst>
                  <a:lin ang="13500000" scaled="0"/>
                </a:gradFill>
                <a:ln w="12700" cap="flat">
                  <a:noFill/>
                  <a:miter lim="400000"/>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197" name="Oval"/>
                <p:cNvSpPr/>
                <p:nvPr/>
              </p:nvSpPr>
              <p:spPr>
                <a:xfrm rot="2998799">
                  <a:off x="119060" y="73123"/>
                  <a:ext cx="368301" cy="482601"/>
                </a:xfrm>
                <a:prstGeom prst="ellipse">
                  <a:avLst/>
                </a:prstGeom>
                <a:gradFill flip="none" rotWithShape="1">
                  <a:gsLst>
                    <a:gs pos="0">
                      <a:srgbClr val="F40000">
                        <a:alpha val="75000"/>
                      </a:srgbClr>
                    </a:gs>
                    <a:gs pos="100000">
                      <a:srgbClr val="B40000">
                        <a:alpha val="76998"/>
                      </a:srgbClr>
                    </a:gs>
                  </a:gsLst>
                  <a:path path="circle">
                    <a:fillToRect l="-19636" t="62278" r="119636" b="37721"/>
                  </a:path>
                </a:gradFill>
                <a:ln w="12700" cap="flat">
                  <a:noFill/>
                  <a:miter lim="400000"/>
                </a:ln>
                <a:effectLst/>
              </p:spPr>
              <p:txBody>
                <a:bodyPr wrap="square" lIns="45719" tIns="45719" rIns="45719" bIns="45719" numCol="1" anchor="ctr">
                  <a:noAutofit/>
                </a:bodyPr>
                <a:lstStyle/>
                <a:p>
                  <a:pPr algn="ctr">
                    <a:spcBef>
                      <a:spcPts val="400"/>
                    </a:spcBef>
                    <a:defRPr sz="2000">
                      <a:solidFill>
                        <a:srgbClr val="FFFFFF"/>
                      </a:solidFill>
                      <a:effectLst>
                        <a:outerShdw blurRad="12700" dist="25400" dir="2700000" rotWithShape="0">
                          <a:srgbClr val="000000"/>
                        </a:outerShdw>
                      </a:effectLst>
                      <a:latin typeface="Arial"/>
                      <a:ea typeface="Arial"/>
                      <a:cs typeface="Arial"/>
                      <a:sym typeface="Arial"/>
                    </a:defRPr>
                  </a:pPr>
                  <a:endParaRPr/>
                </a:p>
              </p:txBody>
            </p:sp>
            <p:pic>
              <p:nvPicPr>
                <p:cNvPr id="198" name="image.png" descr="image.png"/>
                <p:cNvPicPr>
                  <a:picLocks noChangeAspect="1"/>
                </p:cNvPicPr>
                <p:nvPr/>
              </p:nvPicPr>
              <p:blipFill>
                <a:blip r:embed="rId9"/>
                <a:stretch>
                  <a:fillRect/>
                </a:stretch>
              </p:blipFill>
              <p:spPr>
                <a:xfrm>
                  <a:off x="106360" y="131860"/>
                  <a:ext cx="368301" cy="342901"/>
                </a:xfrm>
                <a:prstGeom prst="rect">
                  <a:avLst/>
                </a:prstGeom>
                <a:ln w="12700" cap="flat">
                  <a:noFill/>
                  <a:miter lim="400000"/>
                </a:ln>
                <a:effectLst/>
              </p:spPr>
            </p:pic>
          </p:grpSp>
          <p:sp>
            <p:nvSpPr>
              <p:cNvPr id="200" name="Oval"/>
              <p:cNvSpPr/>
              <p:nvPr/>
            </p:nvSpPr>
            <p:spPr>
              <a:xfrm>
                <a:off x="452468" y="0"/>
                <a:ext cx="98426" cy="388938"/>
              </a:xfrm>
              <a:prstGeom prst="ellipse">
                <a:avLst/>
              </a:prstGeom>
              <a:solidFill>
                <a:srgbClr val="009C00"/>
              </a:solidFill>
              <a:ln w="12700" cap="flat">
                <a:noFill/>
                <a:miter lim="400000"/>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201" name="Oval"/>
              <p:cNvSpPr/>
              <p:nvPr/>
            </p:nvSpPr>
            <p:spPr>
              <a:xfrm rot="3451729">
                <a:off x="734249" y="102393"/>
                <a:ext cx="98426" cy="388939"/>
              </a:xfrm>
              <a:prstGeom prst="ellipse">
                <a:avLst/>
              </a:prstGeom>
              <a:solidFill>
                <a:srgbClr val="009C00"/>
              </a:solidFill>
              <a:ln w="12700" cap="flat">
                <a:noFill/>
                <a:miter lim="400000"/>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202" name="Oval"/>
              <p:cNvSpPr/>
              <p:nvPr/>
            </p:nvSpPr>
            <p:spPr>
              <a:xfrm rot="19720280">
                <a:off x="171481" y="149225"/>
                <a:ext cx="98426" cy="388938"/>
              </a:xfrm>
              <a:prstGeom prst="ellipse">
                <a:avLst/>
              </a:prstGeom>
              <a:solidFill>
                <a:srgbClr val="009C00"/>
              </a:solidFill>
              <a:ln w="12700" cap="flat">
                <a:noFill/>
                <a:miter lim="400000"/>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203" name="Oval"/>
              <p:cNvSpPr/>
              <p:nvPr/>
            </p:nvSpPr>
            <p:spPr>
              <a:xfrm rot="8714292">
                <a:off x="658843" y="581025"/>
                <a:ext cx="98426" cy="388938"/>
              </a:xfrm>
              <a:prstGeom prst="ellipse">
                <a:avLst/>
              </a:prstGeom>
              <a:solidFill>
                <a:srgbClr val="009C00"/>
              </a:solidFill>
              <a:ln w="12700" cap="flat">
                <a:noFill/>
                <a:miter lim="400000"/>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204" name="Oval"/>
              <p:cNvSpPr/>
              <p:nvPr/>
            </p:nvSpPr>
            <p:spPr>
              <a:xfrm rot="13982137">
                <a:off x="135762" y="623093"/>
                <a:ext cx="98426" cy="388939"/>
              </a:xfrm>
              <a:prstGeom prst="ellipse">
                <a:avLst/>
              </a:prstGeom>
              <a:solidFill>
                <a:srgbClr val="009C00"/>
              </a:solidFill>
              <a:ln w="12700" cap="flat">
                <a:noFill/>
                <a:miter lim="400000"/>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grpSp>
      </p:grpSp>
      <p:grpSp>
        <p:nvGrpSpPr>
          <p:cNvPr id="210" name="Grup"/>
          <p:cNvGrpSpPr/>
          <p:nvPr/>
        </p:nvGrpSpPr>
        <p:grpSpPr>
          <a:xfrm>
            <a:off x="5059364" y="3481289"/>
            <a:ext cx="611788" cy="620910"/>
            <a:chOff x="0" y="0"/>
            <a:chExt cx="611787" cy="620908"/>
          </a:xfrm>
        </p:grpSpPr>
        <p:sp>
          <p:nvSpPr>
            <p:cNvPr id="207" name="Oval"/>
            <p:cNvSpPr/>
            <p:nvPr/>
          </p:nvSpPr>
          <p:spPr>
            <a:xfrm rot="2998799">
              <a:off x="65085" y="115985"/>
              <a:ext cx="484189" cy="388939"/>
            </a:xfrm>
            <a:prstGeom prst="ellipse">
              <a:avLst/>
            </a:prstGeom>
            <a:gradFill flip="none" rotWithShape="1">
              <a:gsLst>
                <a:gs pos="0">
                  <a:srgbClr val="FFFFFF">
                    <a:alpha val="52999"/>
                  </a:srgbClr>
                </a:gs>
                <a:gs pos="50000">
                  <a:srgbClr val="F40000">
                    <a:alpha val="52999"/>
                  </a:srgbClr>
                </a:gs>
                <a:gs pos="100000">
                  <a:srgbClr val="FFFFFF">
                    <a:alpha val="52999"/>
                  </a:srgbClr>
                </a:gs>
              </a:gsLst>
              <a:lin ang="13500000" scaled="0"/>
            </a:gradFill>
            <a:ln w="12700" cap="flat">
              <a:noFill/>
              <a:miter lim="400000"/>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208" name="Oval"/>
            <p:cNvSpPr/>
            <p:nvPr/>
          </p:nvSpPr>
          <p:spPr>
            <a:xfrm rot="2998799">
              <a:off x="119060" y="73123"/>
              <a:ext cx="368301" cy="482601"/>
            </a:xfrm>
            <a:prstGeom prst="ellipse">
              <a:avLst/>
            </a:prstGeom>
            <a:gradFill flip="none" rotWithShape="1">
              <a:gsLst>
                <a:gs pos="0">
                  <a:srgbClr val="F40000">
                    <a:alpha val="75000"/>
                  </a:srgbClr>
                </a:gs>
                <a:gs pos="100000">
                  <a:srgbClr val="B40000">
                    <a:alpha val="76998"/>
                  </a:srgbClr>
                </a:gs>
              </a:gsLst>
              <a:path path="circle">
                <a:fillToRect l="-19636" t="62278" r="119636" b="37721"/>
              </a:path>
            </a:gradFill>
            <a:ln w="12700" cap="flat">
              <a:noFill/>
              <a:miter lim="400000"/>
            </a:ln>
            <a:effectLst/>
          </p:spPr>
          <p:txBody>
            <a:bodyPr wrap="square" lIns="45719" tIns="45719" rIns="45719" bIns="45719" numCol="1" anchor="ctr">
              <a:noAutofit/>
            </a:bodyPr>
            <a:lstStyle/>
            <a:p>
              <a:pPr algn="ctr">
                <a:spcBef>
                  <a:spcPts val="400"/>
                </a:spcBef>
                <a:defRPr sz="2000">
                  <a:solidFill>
                    <a:srgbClr val="FFFFFF"/>
                  </a:solidFill>
                  <a:effectLst>
                    <a:outerShdw blurRad="12700" dist="25400" dir="2700000" rotWithShape="0">
                      <a:srgbClr val="000000"/>
                    </a:outerShdw>
                  </a:effectLst>
                  <a:latin typeface="Arial"/>
                  <a:ea typeface="Arial"/>
                  <a:cs typeface="Arial"/>
                  <a:sym typeface="Arial"/>
                </a:defRPr>
              </a:pPr>
              <a:endParaRPr/>
            </a:p>
          </p:txBody>
        </p:sp>
        <p:pic>
          <p:nvPicPr>
            <p:cNvPr id="209" name="image.png" descr="image.png"/>
            <p:cNvPicPr>
              <a:picLocks noChangeAspect="1"/>
            </p:cNvPicPr>
            <p:nvPr/>
          </p:nvPicPr>
          <p:blipFill>
            <a:blip r:embed="rId10"/>
            <a:stretch>
              <a:fillRect/>
            </a:stretch>
          </p:blipFill>
          <p:spPr>
            <a:xfrm>
              <a:off x="109535" y="125510"/>
              <a:ext cx="368301" cy="355601"/>
            </a:xfrm>
            <a:prstGeom prst="rect">
              <a:avLst/>
            </a:prstGeom>
            <a:ln w="12700" cap="flat">
              <a:noFill/>
              <a:miter lim="400000"/>
            </a:ln>
            <a:effectLst/>
          </p:spPr>
        </p:pic>
      </p:grpSp>
      <p:sp>
        <p:nvSpPr>
          <p:cNvPr id="211" name="Oval"/>
          <p:cNvSpPr/>
          <p:nvPr/>
        </p:nvSpPr>
        <p:spPr>
          <a:xfrm rot="2998799">
            <a:off x="5079206" y="3210718"/>
            <a:ext cx="388938" cy="1143001"/>
          </a:xfrm>
          <a:prstGeom prst="ellipse">
            <a:avLst/>
          </a:prstGeom>
          <a:ln w="76200">
            <a:solidFill>
              <a:srgbClr val="FFFFFF"/>
            </a:solidFill>
            <a:prstDash val="dashDot"/>
          </a:ln>
        </p:spPr>
        <p:txBody>
          <a:bodyPr lIns="45719" rIns="45719" anchor="ctr"/>
          <a:lstStyle/>
          <a:p>
            <a:pPr algn="ctr">
              <a:defRPr>
                <a:latin typeface="Century Gothic"/>
                <a:ea typeface="Century Gothic"/>
                <a:cs typeface="Century Gothic"/>
                <a:sym typeface="Century Gothic"/>
              </a:defRPr>
            </a:pPr>
            <a:endParaRPr/>
          </a:p>
        </p:txBody>
      </p:sp>
      <p:sp>
        <p:nvSpPr>
          <p:cNvPr id="212" name="Şekil"/>
          <p:cNvSpPr/>
          <p:nvPr/>
        </p:nvSpPr>
        <p:spPr>
          <a:xfrm rot="5400000">
            <a:off x="4742656" y="4985543"/>
            <a:ext cx="365126" cy="550864"/>
          </a:xfrm>
          <a:custGeom>
            <a:avLst/>
            <a:gdLst/>
            <a:ahLst/>
            <a:cxnLst>
              <a:cxn ang="0">
                <a:pos x="wd2" y="hd2"/>
              </a:cxn>
              <a:cxn ang="5400000">
                <a:pos x="wd2" y="hd2"/>
              </a:cxn>
              <a:cxn ang="10800000">
                <a:pos x="wd2" y="hd2"/>
              </a:cxn>
              <a:cxn ang="16200000">
                <a:pos x="wd2" y="hd2"/>
              </a:cxn>
            </a:cxnLst>
            <a:rect l="0" t="0" r="r" b="b"/>
            <a:pathLst>
              <a:path w="21600" h="21600" extrusionOk="0">
                <a:moveTo>
                  <a:pt x="13482" y="0"/>
                </a:moveTo>
                <a:lnTo>
                  <a:pt x="13482" y="5400"/>
                </a:lnTo>
                <a:lnTo>
                  <a:pt x="0" y="5400"/>
                </a:lnTo>
                <a:lnTo>
                  <a:pt x="4059" y="10800"/>
                </a:lnTo>
                <a:lnTo>
                  <a:pt x="0" y="16200"/>
                </a:lnTo>
                <a:lnTo>
                  <a:pt x="13482" y="16200"/>
                </a:lnTo>
                <a:lnTo>
                  <a:pt x="13482" y="21600"/>
                </a:lnTo>
                <a:lnTo>
                  <a:pt x="21600" y="10800"/>
                </a:lnTo>
                <a:close/>
              </a:path>
            </a:pathLst>
          </a:custGeom>
          <a:solidFill>
            <a:srgbClr val="000000"/>
          </a:solidFill>
          <a:ln>
            <a:solidFill>
              <a:srgbClr val="000000"/>
            </a:solidFill>
          </a:ln>
        </p:spPr>
        <p:txBody>
          <a:bodyPr lIns="45719" rIns="45719" anchor="ctr"/>
          <a:lstStyle/>
          <a:p>
            <a:pPr algn="ctr">
              <a:defRPr>
                <a:latin typeface="Century Gothic"/>
                <a:ea typeface="Century Gothic"/>
                <a:cs typeface="Century Gothic"/>
                <a:sym typeface="Century Gothic"/>
              </a:defRPr>
            </a:pPr>
            <a:endParaRPr/>
          </a:p>
        </p:txBody>
      </p:sp>
      <p:sp>
        <p:nvSpPr>
          <p:cNvPr id="213" name="Çizgi"/>
          <p:cNvSpPr/>
          <p:nvPr/>
        </p:nvSpPr>
        <p:spPr>
          <a:xfrm flipV="1">
            <a:off x="5372099" y="1203325"/>
            <a:ext cx="1536701" cy="2568575"/>
          </a:xfrm>
          <a:prstGeom prst="line">
            <a:avLst/>
          </a:prstGeom>
          <a:ln w="44450">
            <a:solidFill>
              <a:srgbClr val="FF0000"/>
            </a:solidFill>
            <a:tailEnd type="triangle"/>
          </a:ln>
        </p:spPr>
        <p:txBody>
          <a:bodyPr lIns="45719" rIns="45719"/>
          <a:lstStyle/>
          <a:p>
            <a:endParaRPr/>
          </a:p>
        </p:txBody>
      </p:sp>
      <p:sp>
        <p:nvSpPr>
          <p:cNvPr id="214" name="Çizgi"/>
          <p:cNvSpPr/>
          <p:nvPr/>
        </p:nvSpPr>
        <p:spPr>
          <a:xfrm flipV="1">
            <a:off x="5400674" y="1827212"/>
            <a:ext cx="1736726" cy="1908176"/>
          </a:xfrm>
          <a:prstGeom prst="line">
            <a:avLst/>
          </a:prstGeom>
          <a:ln w="44450">
            <a:solidFill>
              <a:srgbClr val="FF0000"/>
            </a:solidFill>
            <a:tailEnd type="triangle"/>
          </a:ln>
        </p:spPr>
        <p:txBody>
          <a:bodyPr lIns="45719" rIns="45719"/>
          <a:lstStyle/>
          <a:p>
            <a:endParaRPr/>
          </a:p>
        </p:txBody>
      </p:sp>
      <p:sp>
        <p:nvSpPr>
          <p:cNvPr id="215" name="Çizgi"/>
          <p:cNvSpPr/>
          <p:nvPr/>
        </p:nvSpPr>
        <p:spPr>
          <a:xfrm flipV="1">
            <a:off x="5380037" y="2647949"/>
            <a:ext cx="1598613" cy="1135064"/>
          </a:xfrm>
          <a:prstGeom prst="line">
            <a:avLst/>
          </a:prstGeom>
          <a:ln w="44450">
            <a:solidFill>
              <a:srgbClr val="FF0000"/>
            </a:solidFill>
            <a:tailEnd type="triangle"/>
          </a:ln>
        </p:spPr>
        <p:txBody>
          <a:bodyPr lIns="45719" rIns="45719"/>
          <a:lstStyle/>
          <a:p>
            <a:endParaRPr/>
          </a:p>
        </p:txBody>
      </p:sp>
      <p:sp>
        <p:nvSpPr>
          <p:cNvPr id="216" name="Çizgi"/>
          <p:cNvSpPr/>
          <p:nvPr/>
        </p:nvSpPr>
        <p:spPr>
          <a:xfrm flipV="1">
            <a:off x="5389562" y="3687762"/>
            <a:ext cx="1433513" cy="104776"/>
          </a:xfrm>
          <a:prstGeom prst="line">
            <a:avLst/>
          </a:prstGeom>
          <a:ln w="44450">
            <a:solidFill>
              <a:srgbClr val="FF0000"/>
            </a:solidFill>
            <a:tailEnd type="triangle"/>
          </a:ln>
        </p:spPr>
        <p:txBody>
          <a:bodyPr lIns="45719" rIns="45719"/>
          <a:lstStyle/>
          <a:p>
            <a:endParaRPr/>
          </a:p>
        </p:txBody>
      </p:sp>
      <p:sp>
        <p:nvSpPr>
          <p:cNvPr id="217" name="Çizgi"/>
          <p:cNvSpPr/>
          <p:nvPr/>
        </p:nvSpPr>
        <p:spPr>
          <a:xfrm>
            <a:off x="5394325" y="3817937"/>
            <a:ext cx="1508126" cy="1268414"/>
          </a:xfrm>
          <a:prstGeom prst="line">
            <a:avLst/>
          </a:prstGeom>
          <a:ln w="44450">
            <a:solidFill>
              <a:srgbClr val="FF0000"/>
            </a:solidFill>
            <a:tailEnd type="triangle"/>
          </a:ln>
        </p:spPr>
        <p:txBody>
          <a:bodyPr lIns="45719" rIns="45719"/>
          <a:lstStyle/>
          <a:p>
            <a:endParaRPr/>
          </a:p>
        </p:txBody>
      </p:sp>
      <p:sp>
        <p:nvSpPr>
          <p:cNvPr id="218" name="Çizgi"/>
          <p:cNvSpPr/>
          <p:nvPr/>
        </p:nvSpPr>
        <p:spPr>
          <a:xfrm>
            <a:off x="5372099" y="3852862"/>
            <a:ext cx="1201739" cy="1624013"/>
          </a:xfrm>
          <a:prstGeom prst="line">
            <a:avLst/>
          </a:prstGeom>
          <a:ln w="44450">
            <a:solidFill>
              <a:srgbClr val="FF0000"/>
            </a:solidFill>
            <a:tailEnd type="triangle"/>
          </a:ln>
        </p:spPr>
        <p:txBody>
          <a:bodyPr lIns="45719" rIns="45719"/>
          <a:lstStyle/>
          <a:p>
            <a:endParaRPr/>
          </a:p>
        </p:txBody>
      </p:sp>
      <p:sp>
        <p:nvSpPr>
          <p:cNvPr id="219" name="Çizgi"/>
          <p:cNvSpPr/>
          <p:nvPr/>
        </p:nvSpPr>
        <p:spPr>
          <a:xfrm>
            <a:off x="5475287" y="3830637"/>
            <a:ext cx="1341438" cy="288926"/>
          </a:xfrm>
          <a:prstGeom prst="line">
            <a:avLst/>
          </a:prstGeom>
          <a:ln w="44450">
            <a:solidFill>
              <a:srgbClr val="FF0000"/>
            </a:solidFill>
            <a:tailEnd type="triangle"/>
          </a:ln>
        </p:spPr>
        <p:txBody>
          <a:bodyPr lIns="45719" rIns="45719"/>
          <a:lstStyle/>
          <a:p>
            <a:endParaRPr/>
          </a:p>
        </p:txBody>
      </p:sp>
      <p:sp>
        <p:nvSpPr>
          <p:cNvPr id="220" name="Çizgi"/>
          <p:cNvSpPr/>
          <p:nvPr/>
        </p:nvSpPr>
        <p:spPr>
          <a:xfrm>
            <a:off x="5418137" y="3787774"/>
            <a:ext cx="1484313" cy="798514"/>
          </a:xfrm>
          <a:prstGeom prst="line">
            <a:avLst/>
          </a:prstGeom>
          <a:ln w="44450">
            <a:solidFill>
              <a:srgbClr val="FF0000"/>
            </a:solidFill>
            <a:tailEnd type="triangle"/>
          </a:ln>
        </p:spPr>
        <p:txBody>
          <a:bodyPr lIns="45719" rIns="45719"/>
          <a:lstStyle/>
          <a:p>
            <a:endParaRPr/>
          </a:p>
        </p:txBody>
      </p:sp>
      <p:sp>
        <p:nvSpPr>
          <p:cNvPr id="221" name="Çizgi"/>
          <p:cNvSpPr/>
          <p:nvPr/>
        </p:nvSpPr>
        <p:spPr>
          <a:xfrm>
            <a:off x="9067800" y="855662"/>
            <a:ext cx="301625" cy="19351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806"/>
                  <a:pt x="10800" y="1800"/>
                </a:cubicBezTo>
                <a:lnTo>
                  <a:pt x="10800" y="8918"/>
                </a:lnTo>
                <a:cubicBezTo>
                  <a:pt x="10800" y="9912"/>
                  <a:pt x="15635" y="10718"/>
                  <a:pt x="21600" y="10718"/>
                </a:cubicBezTo>
                <a:cubicBezTo>
                  <a:pt x="15635" y="10718"/>
                  <a:pt x="10800" y="11524"/>
                  <a:pt x="10800" y="12518"/>
                </a:cubicBezTo>
                <a:lnTo>
                  <a:pt x="10800" y="19800"/>
                </a:lnTo>
                <a:cubicBezTo>
                  <a:pt x="10800" y="20794"/>
                  <a:pt x="5965" y="21600"/>
                  <a:pt x="0" y="21600"/>
                </a:cubicBezTo>
              </a:path>
            </a:pathLst>
          </a:custGeom>
          <a:ln w="28575">
            <a:solidFill>
              <a:srgbClr val="000000"/>
            </a:solidFill>
          </a:ln>
        </p:spPr>
        <p:txBody>
          <a:bodyPr lIns="45719" rIns="45719" anchor="ctr"/>
          <a:lstStyle/>
          <a:p>
            <a:pPr algn="ctr">
              <a:defRPr>
                <a:latin typeface="Century Gothic"/>
                <a:ea typeface="Century Gothic"/>
                <a:cs typeface="Century Gothic"/>
                <a:sym typeface="Century Gothic"/>
              </a:defRPr>
            </a:pPr>
            <a:endParaRPr/>
          </a:p>
        </p:txBody>
      </p:sp>
      <p:sp>
        <p:nvSpPr>
          <p:cNvPr id="222" name="Significant    Impact on     Morbidity (3)"/>
          <p:cNvSpPr txBox="1"/>
          <p:nvPr/>
        </p:nvSpPr>
        <p:spPr>
          <a:xfrm>
            <a:off x="9235757" y="4305300"/>
            <a:ext cx="1386523" cy="7705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900"/>
              </a:spcBef>
              <a:defRPr sz="1600">
                <a:effectLst>
                  <a:outerShdw blurRad="12700" dist="25400" dir="2700000" rotWithShape="0">
                    <a:srgbClr val="DDDDDD"/>
                  </a:outerShdw>
                </a:effectLst>
                <a:latin typeface="Arial"/>
                <a:ea typeface="Arial"/>
                <a:cs typeface="Arial"/>
                <a:sym typeface="Arial"/>
              </a:defRPr>
            </a:pPr>
            <a:r>
              <a:t>  Significant </a:t>
            </a:r>
            <a:br/>
            <a:r>
              <a:t>  Impact on  </a:t>
            </a:r>
            <a:br/>
            <a:r>
              <a:t>  Morbidity </a:t>
            </a:r>
            <a:r>
              <a:rPr baseline="30000"/>
              <a:t>(3)</a:t>
            </a:r>
          </a:p>
        </p:txBody>
      </p:sp>
      <p:sp>
        <p:nvSpPr>
          <p:cNvPr id="223" name="Significant     Impact on Survival (3)"/>
          <p:cNvSpPr txBox="1"/>
          <p:nvPr/>
        </p:nvSpPr>
        <p:spPr>
          <a:xfrm>
            <a:off x="9273857" y="1597025"/>
            <a:ext cx="1315086" cy="7705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spcBef>
                <a:spcPts val="900"/>
              </a:spcBef>
              <a:defRPr sz="1600">
                <a:solidFill>
                  <a:srgbClr val="FFFF00"/>
                </a:solidFill>
                <a:effectLst>
                  <a:outerShdw blurRad="12700" dist="25400" dir="2700000" rotWithShape="0">
                    <a:srgbClr val="DDDDDD"/>
                  </a:outerShdw>
                </a:effectLst>
                <a:latin typeface="Arial"/>
                <a:ea typeface="Arial"/>
                <a:cs typeface="Arial"/>
                <a:sym typeface="Arial"/>
              </a:defRPr>
            </a:pPr>
            <a:r>
              <a:t> </a:t>
            </a:r>
            <a:r>
              <a:rPr>
                <a:solidFill>
                  <a:schemeClr val="accent1"/>
                </a:solidFill>
              </a:rPr>
              <a:t>Significant   </a:t>
            </a:r>
            <a:br>
              <a:rPr>
                <a:solidFill>
                  <a:schemeClr val="accent1"/>
                </a:solidFill>
              </a:rPr>
            </a:br>
            <a:r>
              <a:rPr>
                <a:solidFill>
                  <a:schemeClr val="accent1"/>
                </a:solidFill>
              </a:rPr>
              <a:t> Impact on Survival </a:t>
            </a:r>
            <a:r>
              <a:rPr baseline="30000">
                <a:solidFill>
                  <a:schemeClr val="accent1"/>
                </a:solidFill>
              </a:rPr>
              <a:t>(3)</a:t>
            </a:r>
          </a:p>
        </p:txBody>
      </p:sp>
      <p:sp>
        <p:nvSpPr>
          <p:cNvPr id="224" name="Çizgi"/>
          <p:cNvSpPr/>
          <p:nvPr/>
        </p:nvSpPr>
        <p:spPr>
          <a:xfrm>
            <a:off x="9056687" y="3008312"/>
            <a:ext cx="301626" cy="30146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65" y="0"/>
                  <a:pt x="10800" y="806"/>
                  <a:pt x="10800" y="1800"/>
                </a:cubicBezTo>
                <a:lnTo>
                  <a:pt x="10800" y="8918"/>
                </a:lnTo>
                <a:cubicBezTo>
                  <a:pt x="10800" y="9912"/>
                  <a:pt x="15635" y="10718"/>
                  <a:pt x="21600" y="10718"/>
                </a:cubicBezTo>
                <a:cubicBezTo>
                  <a:pt x="15635" y="10718"/>
                  <a:pt x="10800" y="11524"/>
                  <a:pt x="10800" y="12518"/>
                </a:cubicBezTo>
                <a:lnTo>
                  <a:pt x="10800" y="19800"/>
                </a:lnTo>
                <a:cubicBezTo>
                  <a:pt x="10800" y="20794"/>
                  <a:pt x="5965" y="21600"/>
                  <a:pt x="0" y="21600"/>
                </a:cubicBezTo>
              </a:path>
            </a:pathLst>
          </a:custGeom>
          <a:ln w="28575">
            <a:solidFill>
              <a:srgbClr val="000000"/>
            </a:solidFill>
          </a:ln>
        </p:spPr>
        <p:txBody>
          <a:bodyPr lIns="45719" rIns="45719" anchor="ctr"/>
          <a:lstStyle/>
          <a:p>
            <a:pPr algn="ctr">
              <a:defRPr>
                <a:latin typeface="Century Gothic"/>
                <a:ea typeface="Century Gothic"/>
                <a:cs typeface="Century Gothic"/>
                <a:sym typeface="Century Gothic"/>
              </a:defRPr>
            </a:pPr>
            <a:endParaRPr/>
          </a:p>
        </p:txBody>
      </p:sp>
      <p:grpSp>
        <p:nvGrpSpPr>
          <p:cNvPr id="255" name="Grup"/>
          <p:cNvGrpSpPr/>
          <p:nvPr/>
        </p:nvGrpSpPr>
        <p:grpSpPr>
          <a:xfrm>
            <a:off x="3989387" y="782637"/>
            <a:ext cx="5286376" cy="5297489"/>
            <a:chOff x="0" y="0"/>
            <a:chExt cx="5286375" cy="5297487"/>
          </a:xfrm>
        </p:grpSpPr>
        <p:grpSp>
          <p:nvGrpSpPr>
            <p:cNvPr id="227" name="Grup"/>
            <p:cNvGrpSpPr/>
            <p:nvPr/>
          </p:nvGrpSpPr>
          <p:grpSpPr>
            <a:xfrm>
              <a:off x="-1" y="4680475"/>
              <a:ext cx="1857376" cy="433437"/>
              <a:chOff x="0" y="0"/>
              <a:chExt cx="1857375" cy="433435"/>
            </a:xfrm>
          </p:grpSpPr>
          <p:sp>
            <p:nvSpPr>
              <p:cNvPr id="225" name="Oval"/>
              <p:cNvSpPr/>
              <p:nvPr/>
            </p:nvSpPr>
            <p:spPr>
              <a:xfrm>
                <a:off x="0" y="0"/>
                <a:ext cx="1857375" cy="433436"/>
              </a:xfrm>
              <a:prstGeom prst="ellipse">
                <a:avLst/>
              </a:prstGeom>
              <a:gradFill flip="none" rotWithShape="1">
                <a:gsLst>
                  <a:gs pos="0">
                    <a:srgbClr val="9DB6E7"/>
                  </a:gs>
                  <a:gs pos="50000">
                    <a:srgbClr val="223761"/>
                  </a:gs>
                  <a:gs pos="100000">
                    <a:srgbClr val="9DB6E7"/>
                  </a:gs>
                </a:gsLst>
                <a:lin ang="13500000" scaled="0"/>
              </a:gradFill>
              <a:ln w="9525" cap="flat">
                <a:solidFill>
                  <a:srgbClr val="000000"/>
                </a:solidFill>
                <a:prstDash val="solid"/>
                <a:round/>
              </a:ln>
              <a:effectLst/>
            </p:spPr>
            <p:txBody>
              <a:bodyPr wrap="square" lIns="45719" tIns="45719" rIns="45719" bIns="45719" numCol="1" anchor="t">
                <a:noAutofit/>
              </a:bodyPr>
              <a:lstStyle/>
              <a:p>
                <a:pPr>
                  <a:defRPr sz="1400">
                    <a:solidFill>
                      <a:srgbClr val="FFFFFF"/>
                    </a:solidFill>
                    <a:effectLst>
                      <a:outerShdw blurRad="12700" dist="25400" dir="2700000" rotWithShape="0">
                        <a:srgbClr val="000000"/>
                      </a:outerShdw>
                    </a:effectLst>
                    <a:latin typeface="Arial"/>
                    <a:ea typeface="Arial"/>
                    <a:cs typeface="Arial"/>
                    <a:sym typeface="Arial"/>
                  </a:defRPr>
                </a:pPr>
                <a:endParaRPr/>
              </a:p>
            </p:txBody>
          </p:sp>
          <p:sp>
            <p:nvSpPr>
              <p:cNvPr id="226" name="Anaemia"/>
              <p:cNvSpPr txBox="1"/>
              <p:nvPr/>
            </p:nvSpPr>
            <p:spPr>
              <a:xfrm>
                <a:off x="317705" y="63470"/>
                <a:ext cx="1221965"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defRPr sz="1400">
                    <a:effectLst>
                      <a:outerShdw blurRad="12700" dist="25400" dir="2700000" rotWithShape="0">
                        <a:srgbClr val="FFFFFF"/>
                      </a:outerShdw>
                    </a:effectLst>
                    <a:latin typeface="Arial"/>
                    <a:ea typeface="Arial"/>
                    <a:cs typeface="Arial"/>
                    <a:sym typeface="Arial"/>
                  </a:defRPr>
                </a:pPr>
                <a:r>
                  <a:t>      Anaemia</a:t>
                </a:r>
                <a:r>
                  <a:rPr>
                    <a:solidFill>
                      <a:srgbClr val="FFFFFF"/>
                    </a:solidFill>
                    <a:effectLst>
                      <a:outerShdw blurRad="12700" dist="25400" dir="2700000" rotWithShape="0">
                        <a:srgbClr val="000000"/>
                      </a:outerShdw>
                    </a:effectLst>
                  </a:rPr>
                  <a:t> </a:t>
                </a:r>
              </a:p>
            </p:txBody>
          </p:sp>
        </p:grpSp>
        <p:grpSp>
          <p:nvGrpSpPr>
            <p:cNvPr id="230" name="Grup"/>
            <p:cNvGrpSpPr/>
            <p:nvPr/>
          </p:nvGrpSpPr>
          <p:grpSpPr>
            <a:xfrm>
              <a:off x="2930525" y="4308959"/>
              <a:ext cx="2355850" cy="433437"/>
              <a:chOff x="0" y="0"/>
              <a:chExt cx="2355850" cy="433435"/>
            </a:xfrm>
          </p:grpSpPr>
          <p:sp>
            <p:nvSpPr>
              <p:cNvPr id="228" name="Oval"/>
              <p:cNvSpPr/>
              <p:nvPr/>
            </p:nvSpPr>
            <p:spPr>
              <a:xfrm>
                <a:off x="0" y="0"/>
                <a:ext cx="2355850" cy="433436"/>
              </a:xfrm>
              <a:prstGeom prst="ellipse">
                <a:avLst/>
              </a:prstGeom>
              <a:gradFill flip="none" rotWithShape="1">
                <a:gsLst>
                  <a:gs pos="0">
                    <a:srgbClr val="9DB6E7"/>
                  </a:gs>
                  <a:gs pos="50000">
                    <a:srgbClr val="223761"/>
                  </a:gs>
                  <a:gs pos="100000">
                    <a:srgbClr val="9DB6E7"/>
                  </a:gs>
                </a:gsLst>
                <a:lin ang="13500000" scaled="0"/>
              </a:gradFill>
              <a:ln w="9525" cap="flat">
                <a:solidFill>
                  <a:srgbClr val="000000"/>
                </a:solidFill>
                <a:prstDash val="solid"/>
                <a:round/>
              </a:ln>
              <a:effectLst/>
            </p:spPr>
            <p:txBody>
              <a:bodyPr wrap="square" lIns="45719" tIns="45719" rIns="45719" bIns="45719" numCol="1" anchor="t">
                <a:noAutofit/>
              </a:bodyPr>
              <a:lstStyle/>
              <a:p>
                <a:pPr>
                  <a:defRPr sz="1400">
                    <a:effectLst>
                      <a:outerShdw blurRad="12700" dist="25400" dir="2700000" rotWithShape="0">
                        <a:srgbClr val="FFFFFF"/>
                      </a:outerShdw>
                    </a:effectLst>
                    <a:latin typeface="Arial"/>
                    <a:ea typeface="Arial"/>
                    <a:cs typeface="Arial"/>
                    <a:sym typeface="Arial"/>
                  </a:defRPr>
                </a:pPr>
                <a:endParaRPr/>
              </a:p>
            </p:txBody>
          </p:sp>
          <p:sp>
            <p:nvSpPr>
              <p:cNvPr id="229" name="Haemoglobinuria"/>
              <p:cNvSpPr txBox="1"/>
              <p:nvPr/>
            </p:nvSpPr>
            <p:spPr>
              <a:xfrm>
                <a:off x="390699" y="63470"/>
                <a:ext cx="1574452"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400">
                    <a:effectLst>
                      <a:outerShdw blurRad="12700" dist="25400" dir="2700000" rotWithShape="0">
                        <a:srgbClr val="FFFFFF"/>
                      </a:outerShdw>
                    </a:effectLst>
                    <a:latin typeface="Arial"/>
                    <a:ea typeface="Arial"/>
                    <a:cs typeface="Arial"/>
                    <a:sym typeface="Arial"/>
                  </a:defRPr>
                </a:lvl1pPr>
              </a:lstStyle>
              <a:p>
                <a:r>
                  <a:t>Haemoglobinuria</a:t>
                </a:r>
              </a:p>
            </p:txBody>
          </p:sp>
        </p:grpSp>
        <p:grpSp>
          <p:nvGrpSpPr>
            <p:cNvPr id="233" name="Grup"/>
            <p:cNvGrpSpPr/>
            <p:nvPr/>
          </p:nvGrpSpPr>
          <p:grpSpPr>
            <a:xfrm>
              <a:off x="2768600" y="0"/>
              <a:ext cx="1774825" cy="431849"/>
              <a:chOff x="0" y="0"/>
              <a:chExt cx="1774825" cy="431848"/>
            </a:xfrm>
          </p:grpSpPr>
          <p:sp>
            <p:nvSpPr>
              <p:cNvPr id="231" name="Oval"/>
              <p:cNvSpPr/>
              <p:nvPr/>
            </p:nvSpPr>
            <p:spPr>
              <a:xfrm>
                <a:off x="0" y="0"/>
                <a:ext cx="1774825" cy="431849"/>
              </a:xfrm>
              <a:prstGeom prst="ellipse">
                <a:avLst/>
              </a:prstGeom>
              <a:solidFill>
                <a:schemeClr val="accent1"/>
              </a:solidFill>
              <a:ln w="9525" cap="flat">
                <a:solidFill>
                  <a:srgbClr val="000000"/>
                </a:solidFill>
                <a:prstDash val="solid"/>
                <a:round/>
              </a:ln>
              <a:effectLst/>
            </p:spPr>
            <p:txBody>
              <a:bodyPr wrap="square" lIns="45719" tIns="45719" rIns="45719" bIns="45719" numCol="1" anchor="t">
                <a:noAutofit/>
              </a:bodyPr>
              <a:lstStyle/>
              <a:p>
                <a:pPr>
                  <a:defRPr sz="1400">
                    <a:effectLst>
                      <a:outerShdw blurRad="12700" dist="25400" dir="2700000" rotWithShape="0">
                        <a:srgbClr val="FFFFFF"/>
                      </a:outerShdw>
                    </a:effectLst>
                    <a:latin typeface="Arial"/>
                    <a:ea typeface="Arial"/>
                    <a:cs typeface="Arial"/>
                    <a:sym typeface="Arial"/>
                  </a:defRPr>
                </a:pPr>
                <a:endParaRPr/>
              </a:p>
            </p:txBody>
          </p:sp>
          <p:sp>
            <p:nvSpPr>
              <p:cNvPr id="232" name="Thrombosis"/>
              <p:cNvSpPr txBox="1"/>
              <p:nvPr/>
            </p:nvSpPr>
            <p:spPr>
              <a:xfrm>
                <a:off x="305616" y="63237"/>
                <a:ext cx="1163593" cy="2888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defRPr sz="1400">
                    <a:solidFill>
                      <a:srgbClr val="FFFFFF"/>
                    </a:solidFill>
                    <a:effectLst>
                      <a:outerShdw blurRad="12700" dist="25400" dir="2700000" rotWithShape="0">
                        <a:srgbClr val="000000"/>
                      </a:outerShdw>
                    </a:effectLst>
                    <a:latin typeface="Arial"/>
                    <a:ea typeface="Arial"/>
                    <a:cs typeface="Arial"/>
                    <a:sym typeface="Arial"/>
                  </a:defRPr>
                </a:pPr>
                <a:r>
                  <a:t> </a:t>
                </a:r>
                <a:r>
                  <a:rPr>
                    <a:solidFill>
                      <a:srgbClr val="000000"/>
                    </a:solidFill>
                    <a:effectLst>
                      <a:outerShdw blurRad="12700" dist="25400" dir="2700000" rotWithShape="0">
                        <a:srgbClr val="FFFFFF"/>
                      </a:outerShdw>
                    </a:effectLst>
                  </a:rPr>
                  <a:t>Thrombosis</a:t>
                </a:r>
              </a:p>
            </p:txBody>
          </p:sp>
        </p:grpSp>
        <p:grpSp>
          <p:nvGrpSpPr>
            <p:cNvPr id="236" name="Grup"/>
            <p:cNvGrpSpPr/>
            <p:nvPr/>
          </p:nvGrpSpPr>
          <p:grpSpPr>
            <a:xfrm>
              <a:off x="2855912" y="3251565"/>
              <a:ext cx="2111376" cy="432842"/>
              <a:chOff x="0" y="0"/>
              <a:chExt cx="2111375" cy="432840"/>
            </a:xfrm>
          </p:grpSpPr>
          <p:sp>
            <p:nvSpPr>
              <p:cNvPr id="234" name="Oval"/>
              <p:cNvSpPr/>
              <p:nvPr/>
            </p:nvSpPr>
            <p:spPr>
              <a:xfrm>
                <a:off x="0" y="0"/>
                <a:ext cx="2111375" cy="432841"/>
              </a:xfrm>
              <a:prstGeom prst="ellipse">
                <a:avLst/>
              </a:prstGeom>
              <a:gradFill flip="none" rotWithShape="1">
                <a:gsLst>
                  <a:gs pos="0">
                    <a:srgbClr val="9DB6E7"/>
                  </a:gs>
                  <a:gs pos="50000">
                    <a:srgbClr val="223761"/>
                  </a:gs>
                  <a:gs pos="100000">
                    <a:srgbClr val="9DB6E7"/>
                  </a:gs>
                </a:gsLst>
                <a:lin ang="13500000" scaled="0"/>
              </a:gradFill>
              <a:ln w="9525" cap="flat">
                <a:solidFill>
                  <a:srgbClr val="000000"/>
                </a:solidFill>
                <a:prstDash val="solid"/>
                <a:round/>
              </a:ln>
              <a:effectLst/>
            </p:spPr>
            <p:txBody>
              <a:bodyPr wrap="square" lIns="45719" tIns="45719" rIns="45719" bIns="45719" numCol="1" anchor="t">
                <a:noAutofit/>
              </a:bodyPr>
              <a:lstStyle/>
              <a:p>
                <a:pPr algn="ctr">
                  <a:defRPr sz="1400">
                    <a:effectLst>
                      <a:outerShdw blurRad="12700" dist="25400" dir="2700000" rotWithShape="0">
                        <a:srgbClr val="FFFFFF"/>
                      </a:outerShdw>
                    </a:effectLst>
                    <a:latin typeface="Arial"/>
                    <a:ea typeface="Arial"/>
                    <a:cs typeface="Arial"/>
                    <a:sym typeface="Arial"/>
                  </a:defRPr>
                </a:pPr>
                <a:endParaRPr/>
              </a:p>
            </p:txBody>
          </p:sp>
          <p:sp>
            <p:nvSpPr>
              <p:cNvPr id="235" name="Fatigue"/>
              <p:cNvSpPr txBox="1"/>
              <p:nvPr/>
            </p:nvSpPr>
            <p:spPr>
              <a:xfrm>
                <a:off x="354899" y="63383"/>
                <a:ext cx="1401577"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effectLst>
                      <a:outerShdw blurRad="12700" dist="25400" dir="2700000" rotWithShape="0">
                        <a:srgbClr val="FFFFFF"/>
                      </a:outerShdw>
                    </a:effectLst>
                    <a:latin typeface="Arial"/>
                    <a:ea typeface="Arial"/>
                    <a:cs typeface="Arial"/>
                    <a:sym typeface="Arial"/>
                  </a:defRPr>
                </a:lvl1pPr>
              </a:lstStyle>
              <a:p>
                <a:r>
                  <a:t>Fatigue</a:t>
                </a:r>
              </a:p>
            </p:txBody>
          </p:sp>
        </p:grpSp>
        <p:grpSp>
          <p:nvGrpSpPr>
            <p:cNvPr id="239" name="Grup"/>
            <p:cNvGrpSpPr/>
            <p:nvPr/>
          </p:nvGrpSpPr>
          <p:grpSpPr>
            <a:xfrm>
              <a:off x="3101975" y="611255"/>
              <a:ext cx="1756416" cy="432842"/>
              <a:chOff x="0" y="0"/>
              <a:chExt cx="1756415" cy="432840"/>
            </a:xfrm>
          </p:grpSpPr>
          <p:sp>
            <p:nvSpPr>
              <p:cNvPr id="237" name="Oval"/>
              <p:cNvSpPr/>
              <p:nvPr/>
            </p:nvSpPr>
            <p:spPr>
              <a:xfrm>
                <a:off x="0" y="0"/>
                <a:ext cx="1756416" cy="432841"/>
              </a:xfrm>
              <a:prstGeom prst="ellipse">
                <a:avLst/>
              </a:prstGeom>
              <a:solidFill>
                <a:schemeClr val="accent1"/>
              </a:solidFill>
              <a:ln w="9525" cap="flat">
                <a:solidFill>
                  <a:srgbClr val="000000"/>
                </a:solidFill>
                <a:prstDash val="solid"/>
                <a:round/>
              </a:ln>
              <a:effectLst/>
            </p:spPr>
            <p:txBody>
              <a:bodyPr wrap="square" lIns="45719" tIns="45719" rIns="45719" bIns="45719" numCol="1" anchor="t">
                <a:noAutofit/>
              </a:bodyPr>
              <a:lstStyle/>
              <a:p>
                <a:pPr>
                  <a:defRPr sz="1400">
                    <a:effectLst>
                      <a:outerShdw blurRad="12700" dist="25400" dir="2700000" rotWithShape="0">
                        <a:srgbClr val="FFFFFF"/>
                      </a:outerShdw>
                    </a:effectLst>
                    <a:latin typeface="Arial"/>
                    <a:ea typeface="Arial"/>
                    <a:cs typeface="Arial"/>
                    <a:sym typeface="Arial"/>
                  </a:defRPr>
                </a:pPr>
                <a:endParaRPr/>
              </a:p>
            </p:txBody>
          </p:sp>
          <p:sp>
            <p:nvSpPr>
              <p:cNvPr id="238" name="Renal Failure"/>
              <p:cNvSpPr txBox="1"/>
              <p:nvPr/>
            </p:nvSpPr>
            <p:spPr>
              <a:xfrm>
                <a:off x="302920" y="63383"/>
                <a:ext cx="1161565"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p>
                <a:pPr>
                  <a:defRPr sz="1400">
                    <a:effectLst>
                      <a:outerShdw blurRad="12700" dist="25400" dir="2700000" rotWithShape="0">
                        <a:srgbClr val="FFFFFF"/>
                      </a:outerShdw>
                    </a:effectLst>
                    <a:latin typeface="Arial"/>
                    <a:ea typeface="Arial"/>
                    <a:cs typeface="Arial"/>
                    <a:sym typeface="Arial"/>
                  </a:defRPr>
                </a:pPr>
                <a:r>
                  <a:t>Renal</a:t>
                </a:r>
                <a:r>
                  <a:rPr>
                    <a:solidFill>
                      <a:srgbClr val="FFFFFF"/>
                    </a:solidFill>
                    <a:effectLst>
                      <a:outerShdw blurRad="12700" dist="25400" dir="2700000" rotWithShape="0">
                        <a:srgbClr val="000000"/>
                      </a:outerShdw>
                    </a:effectLst>
                  </a:rPr>
                  <a:t> </a:t>
                </a:r>
                <a:r>
                  <a:t>Failure</a:t>
                </a:r>
              </a:p>
            </p:txBody>
          </p:sp>
        </p:grpSp>
        <p:grpSp>
          <p:nvGrpSpPr>
            <p:cNvPr id="242" name="Grup"/>
            <p:cNvGrpSpPr/>
            <p:nvPr/>
          </p:nvGrpSpPr>
          <p:grpSpPr>
            <a:xfrm>
              <a:off x="2976562" y="1176469"/>
              <a:ext cx="1933576" cy="735830"/>
              <a:chOff x="0" y="0"/>
              <a:chExt cx="1933575" cy="735829"/>
            </a:xfrm>
          </p:grpSpPr>
          <p:sp>
            <p:nvSpPr>
              <p:cNvPr id="240" name="Oval"/>
              <p:cNvSpPr/>
              <p:nvPr/>
            </p:nvSpPr>
            <p:spPr>
              <a:xfrm>
                <a:off x="0" y="0"/>
                <a:ext cx="1933575" cy="735830"/>
              </a:xfrm>
              <a:prstGeom prst="ellipse">
                <a:avLst/>
              </a:prstGeom>
              <a:solidFill>
                <a:schemeClr val="accent1"/>
              </a:solidFill>
              <a:ln w="9525" cap="flat">
                <a:solidFill>
                  <a:srgbClr val="000000"/>
                </a:solidFill>
                <a:prstDash val="solid"/>
                <a:round/>
              </a:ln>
              <a:effectLst/>
            </p:spPr>
            <p:txBody>
              <a:bodyPr wrap="square" lIns="45719" tIns="45719" rIns="45719" bIns="45719" numCol="1" anchor="t">
                <a:noAutofit/>
              </a:bodyPr>
              <a:lstStyle/>
              <a:p>
                <a:pPr algn="ctr">
                  <a:defRPr sz="1400">
                    <a:effectLst>
                      <a:outerShdw blurRad="12700" dist="25400" dir="2700000" rotWithShape="0">
                        <a:srgbClr val="FFFFFF"/>
                      </a:outerShdw>
                    </a:effectLst>
                    <a:latin typeface="Arial"/>
                    <a:ea typeface="Arial"/>
                    <a:cs typeface="Arial"/>
                    <a:sym typeface="Arial"/>
                  </a:defRPr>
                </a:pPr>
                <a:endParaRPr/>
              </a:p>
            </p:txBody>
          </p:sp>
          <p:sp>
            <p:nvSpPr>
              <p:cNvPr id="241" name="Pulmonary Hypertension"/>
              <p:cNvSpPr txBox="1"/>
              <p:nvPr/>
            </p:nvSpPr>
            <p:spPr>
              <a:xfrm>
                <a:off x="328863" y="107751"/>
                <a:ext cx="1275849" cy="4920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effectLst>
                      <a:outerShdw blurRad="12700" dist="25400" dir="2700000" rotWithShape="0">
                        <a:srgbClr val="FFFFFF"/>
                      </a:outerShdw>
                    </a:effectLst>
                    <a:latin typeface="Arial"/>
                    <a:ea typeface="Arial"/>
                    <a:cs typeface="Arial"/>
                    <a:sym typeface="Arial"/>
                  </a:defRPr>
                </a:lvl1pPr>
              </a:lstStyle>
              <a:p>
                <a:r>
                  <a:t> Pulmonary Hypertension</a:t>
                </a:r>
              </a:p>
            </p:txBody>
          </p:sp>
        </p:grpSp>
        <p:grpSp>
          <p:nvGrpSpPr>
            <p:cNvPr id="245" name="Grup"/>
            <p:cNvGrpSpPr/>
            <p:nvPr/>
          </p:nvGrpSpPr>
          <p:grpSpPr>
            <a:xfrm>
              <a:off x="2106611" y="4864646"/>
              <a:ext cx="2686051" cy="432842"/>
              <a:chOff x="0" y="0"/>
              <a:chExt cx="2686050" cy="432840"/>
            </a:xfrm>
          </p:grpSpPr>
          <p:sp>
            <p:nvSpPr>
              <p:cNvPr id="243" name="Oval"/>
              <p:cNvSpPr/>
              <p:nvPr/>
            </p:nvSpPr>
            <p:spPr>
              <a:xfrm>
                <a:off x="0" y="0"/>
                <a:ext cx="2686050" cy="432841"/>
              </a:xfrm>
              <a:prstGeom prst="ellipse">
                <a:avLst/>
              </a:prstGeom>
              <a:gradFill flip="none" rotWithShape="1">
                <a:gsLst>
                  <a:gs pos="0">
                    <a:srgbClr val="9DB6E7"/>
                  </a:gs>
                  <a:gs pos="50000">
                    <a:srgbClr val="223761"/>
                  </a:gs>
                  <a:gs pos="100000">
                    <a:srgbClr val="9DB6E7"/>
                  </a:gs>
                </a:gsLst>
                <a:lin ang="13500000" scaled="0"/>
              </a:gradFill>
              <a:ln w="9525" cap="flat">
                <a:solidFill>
                  <a:srgbClr val="000000"/>
                </a:solidFill>
                <a:prstDash val="solid"/>
                <a:round/>
              </a:ln>
              <a:effectLst/>
            </p:spPr>
            <p:txBody>
              <a:bodyPr wrap="square" lIns="45719" tIns="45719" rIns="45719" bIns="45719" numCol="1" anchor="t">
                <a:noAutofit/>
              </a:bodyPr>
              <a:lstStyle/>
              <a:p>
                <a:pPr>
                  <a:defRPr sz="1400">
                    <a:effectLst>
                      <a:outerShdw blurRad="12700" dist="25400" dir="2700000" rotWithShape="0">
                        <a:srgbClr val="FFFFFF"/>
                      </a:outerShdw>
                    </a:effectLst>
                    <a:latin typeface="Arial"/>
                    <a:ea typeface="Arial"/>
                    <a:cs typeface="Arial"/>
                    <a:sym typeface="Arial"/>
                  </a:defRPr>
                </a:pPr>
                <a:endParaRPr/>
              </a:p>
            </p:txBody>
          </p:sp>
          <p:sp>
            <p:nvSpPr>
              <p:cNvPr id="244" name="Erectile Dysfunction"/>
              <p:cNvSpPr txBox="1"/>
              <p:nvPr/>
            </p:nvSpPr>
            <p:spPr>
              <a:xfrm>
                <a:off x="439052" y="63383"/>
                <a:ext cx="1807946"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400">
                    <a:effectLst>
                      <a:outerShdw blurRad="12700" dist="25400" dir="2700000" rotWithShape="0">
                        <a:srgbClr val="FFFFFF"/>
                      </a:outerShdw>
                    </a:effectLst>
                    <a:latin typeface="Arial"/>
                    <a:ea typeface="Arial"/>
                    <a:cs typeface="Arial"/>
                    <a:sym typeface="Arial"/>
                  </a:defRPr>
                </a:lvl1pPr>
              </a:lstStyle>
              <a:p>
                <a:r>
                  <a:t>Erectile Dysfunction</a:t>
                </a:r>
              </a:p>
            </p:txBody>
          </p:sp>
        </p:grpSp>
        <p:grpSp>
          <p:nvGrpSpPr>
            <p:cNvPr id="248" name="Grup"/>
            <p:cNvGrpSpPr/>
            <p:nvPr/>
          </p:nvGrpSpPr>
          <p:grpSpPr>
            <a:xfrm>
              <a:off x="2870200" y="2711754"/>
              <a:ext cx="2098675" cy="433437"/>
              <a:chOff x="0" y="0"/>
              <a:chExt cx="2098675" cy="433435"/>
            </a:xfrm>
          </p:grpSpPr>
          <p:sp>
            <p:nvSpPr>
              <p:cNvPr id="246" name="Oval"/>
              <p:cNvSpPr/>
              <p:nvPr/>
            </p:nvSpPr>
            <p:spPr>
              <a:xfrm>
                <a:off x="0" y="0"/>
                <a:ext cx="2098675" cy="433436"/>
              </a:xfrm>
              <a:prstGeom prst="ellipse">
                <a:avLst/>
              </a:prstGeom>
              <a:gradFill flip="none" rotWithShape="1">
                <a:gsLst>
                  <a:gs pos="0">
                    <a:srgbClr val="9DB6E7"/>
                  </a:gs>
                  <a:gs pos="50000">
                    <a:srgbClr val="223761"/>
                  </a:gs>
                  <a:gs pos="100000">
                    <a:srgbClr val="9DB6E7"/>
                  </a:gs>
                </a:gsLst>
                <a:lin ang="13500000" scaled="0"/>
              </a:gradFill>
              <a:ln w="9525" cap="flat">
                <a:solidFill>
                  <a:srgbClr val="000000"/>
                </a:solidFill>
                <a:prstDash val="solid"/>
                <a:round/>
              </a:ln>
              <a:effectLst/>
            </p:spPr>
            <p:txBody>
              <a:bodyPr wrap="square" lIns="45719" tIns="45719" rIns="45719" bIns="45719" numCol="1" anchor="t">
                <a:noAutofit/>
              </a:bodyPr>
              <a:lstStyle/>
              <a:p>
                <a:pPr algn="ctr">
                  <a:defRPr sz="1400">
                    <a:effectLst>
                      <a:outerShdw blurRad="12700" dist="25400" dir="2700000" rotWithShape="0">
                        <a:srgbClr val="FFFFFF"/>
                      </a:outerShdw>
                    </a:effectLst>
                    <a:latin typeface="Arial"/>
                    <a:ea typeface="Arial"/>
                    <a:cs typeface="Arial"/>
                    <a:sym typeface="Arial"/>
                  </a:defRPr>
                </a:pPr>
                <a:endParaRPr/>
              </a:p>
            </p:txBody>
          </p:sp>
          <p:sp>
            <p:nvSpPr>
              <p:cNvPr id="247" name="Dyspnoea"/>
              <p:cNvSpPr txBox="1"/>
              <p:nvPr/>
            </p:nvSpPr>
            <p:spPr>
              <a:xfrm>
                <a:off x="353039" y="63470"/>
                <a:ext cx="1392597"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effectLst>
                      <a:outerShdw blurRad="12700" dist="25400" dir="2700000" rotWithShape="0">
                        <a:srgbClr val="FFFFFF"/>
                      </a:outerShdw>
                    </a:effectLst>
                    <a:latin typeface="Arial"/>
                    <a:ea typeface="Arial"/>
                    <a:cs typeface="Arial"/>
                    <a:sym typeface="Arial"/>
                  </a:defRPr>
                </a:lvl1pPr>
              </a:lstStyle>
              <a:p>
                <a:r>
                  <a:t>Dyspnoea</a:t>
                </a:r>
              </a:p>
            </p:txBody>
          </p:sp>
        </p:grpSp>
        <p:grpSp>
          <p:nvGrpSpPr>
            <p:cNvPr id="251" name="Grup"/>
            <p:cNvGrpSpPr/>
            <p:nvPr/>
          </p:nvGrpSpPr>
          <p:grpSpPr>
            <a:xfrm>
              <a:off x="2921000" y="3735806"/>
              <a:ext cx="2111375" cy="432842"/>
              <a:chOff x="0" y="0"/>
              <a:chExt cx="2111375" cy="432840"/>
            </a:xfrm>
          </p:grpSpPr>
          <p:sp>
            <p:nvSpPr>
              <p:cNvPr id="249" name="Oval"/>
              <p:cNvSpPr/>
              <p:nvPr/>
            </p:nvSpPr>
            <p:spPr>
              <a:xfrm>
                <a:off x="0" y="0"/>
                <a:ext cx="2111375" cy="432841"/>
              </a:xfrm>
              <a:prstGeom prst="ellipse">
                <a:avLst/>
              </a:prstGeom>
              <a:gradFill flip="none" rotWithShape="1">
                <a:gsLst>
                  <a:gs pos="0">
                    <a:srgbClr val="9DB6E7"/>
                  </a:gs>
                  <a:gs pos="50000">
                    <a:srgbClr val="223761"/>
                  </a:gs>
                  <a:gs pos="100000">
                    <a:srgbClr val="9DB6E7"/>
                  </a:gs>
                </a:gsLst>
                <a:lin ang="13500000" scaled="0"/>
              </a:gradFill>
              <a:ln w="9525" cap="flat">
                <a:solidFill>
                  <a:srgbClr val="000000"/>
                </a:solidFill>
                <a:prstDash val="solid"/>
                <a:round/>
              </a:ln>
              <a:effectLst/>
            </p:spPr>
            <p:txBody>
              <a:bodyPr wrap="square" lIns="45719" tIns="45719" rIns="45719" bIns="45719" numCol="1" anchor="t">
                <a:noAutofit/>
              </a:bodyPr>
              <a:lstStyle/>
              <a:p>
                <a:pPr algn="ctr">
                  <a:defRPr sz="1400">
                    <a:effectLst>
                      <a:outerShdw blurRad="12700" dist="25400" dir="2700000" rotWithShape="0">
                        <a:srgbClr val="FFFFFF"/>
                      </a:outerShdw>
                    </a:effectLst>
                    <a:latin typeface="Arial"/>
                    <a:ea typeface="Arial"/>
                    <a:cs typeface="Arial"/>
                    <a:sym typeface="Arial"/>
                  </a:defRPr>
                </a:pPr>
                <a:endParaRPr/>
              </a:p>
            </p:txBody>
          </p:sp>
          <p:sp>
            <p:nvSpPr>
              <p:cNvPr id="250" name="Dysphagia"/>
              <p:cNvSpPr txBox="1"/>
              <p:nvPr/>
            </p:nvSpPr>
            <p:spPr>
              <a:xfrm>
                <a:off x="354899" y="63383"/>
                <a:ext cx="1401577"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effectLst>
                      <a:outerShdw blurRad="12700" dist="25400" dir="2700000" rotWithShape="0">
                        <a:srgbClr val="FFFFFF"/>
                      </a:outerShdw>
                    </a:effectLst>
                    <a:latin typeface="Arial"/>
                    <a:ea typeface="Arial"/>
                    <a:cs typeface="Arial"/>
                    <a:sym typeface="Arial"/>
                  </a:defRPr>
                </a:lvl1pPr>
              </a:lstStyle>
              <a:p>
                <a:r>
                  <a:t>Dysphagia</a:t>
                </a:r>
              </a:p>
            </p:txBody>
          </p:sp>
        </p:grpSp>
        <p:grpSp>
          <p:nvGrpSpPr>
            <p:cNvPr id="254" name="Grup"/>
            <p:cNvGrpSpPr/>
            <p:nvPr/>
          </p:nvGrpSpPr>
          <p:grpSpPr>
            <a:xfrm>
              <a:off x="2844800" y="2140190"/>
              <a:ext cx="2098675" cy="432842"/>
              <a:chOff x="0" y="0"/>
              <a:chExt cx="2098675" cy="432840"/>
            </a:xfrm>
          </p:grpSpPr>
          <p:sp>
            <p:nvSpPr>
              <p:cNvPr id="252" name="Oval"/>
              <p:cNvSpPr/>
              <p:nvPr/>
            </p:nvSpPr>
            <p:spPr>
              <a:xfrm>
                <a:off x="0" y="0"/>
                <a:ext cx="2098675" cy="432841"/>
              </a:xfrm>
              <a:prstGeom prst="ellipse">
                <a:avLst/>
              </a:prstGeom>
              <a:gradFill flip="none" rotWithShape="1">
                <a:gsLst>
                  <a:gs pos="0">
                    <a:srgbClr val="9DB6E7"/>
                  </a:gs>
                  <a:gs pos="50000">
                    <a:srgbClr val="223761"/>
                  </a:gs>
                  <a:gs pos="100000">
                    <a:srgbClr val="9DB6E7"/>
                  </a:gs>
                </a:gsLst>
                <a:lin ang="13500000" scaled="0"/>
              </a:gradFill>
              <a:ln w="9525" cap="flat">
                <a:solidFill>
                  <a:srgbClr val="000000"/>
                </a:solidFill>
                <a:prstDash val="solid"/>
                <a:round/>
              </a:ln>
              <a:effectLst/>
            </p:spPr>
            <p:txBody>
              <a:bodyPr wrap="square" lIns="45719" tIns="45719" rIns="45719" bIns="45719" numCol="1" anchor="t">
                <a:noAutofit/>
              </a:bodyPr>
              <a:lstStyle/>
              <a:p>
                <a:pPr algn="ctr">
                  <a:defRPr sz="1400">
                    <a:effectLst>
                      <a:outerShdw blurRad="12700" dist="25400" dir="2700000" rotWithShape="0">
                        <a:srgbClr val="FFFFFF"/>
                      </a:outerShdw>
                    </a:effectLst>
                    <a:latin typeface="Arial"/>
                    <a:ea typeface="Arial"/>
                    <a:cs typeface="Arial"/>
                    <a:sym typeface="Arial"/>
                  </a:defRPr>
                </a:pPr>
                <a:endParaRPr/>
              </a:p>
            </p:txBody>
          </p:sp>
          <p:sp>
            <p:nvSpPr>
              <p:cNvPr id="253" name="Abdominal Pain"/>
              <p:cNvSpPr txBox="1"/>
              <p:nvPr/>
            </p:nvSpPr>
            <p:spPr>
              <a:xfrm>
                <a:off x="353039" y="63383"/>
                <a:ext cx="1392597" cy="2888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400">
                    <a:effectLst>
                      <a:outerShdw blurRad="12700" dist="25400" dir="2700000" rotWithShape="0">
                        <a:srgbClr val="FFFFFF"/>
                      </a:outerShdw>
                    </a:effectLst>
                    <a:latin typeface="Arial"/>
                    <a:ea typeface="Arial"/>
                    <a:cs typeface="Arial"/>
                    <a:sym typeface="Arial"/>
                  </a:defRPr>
                </a:lvl1pPr>
              </a:lstStyle>
              <a:p>
                <a:r>
                  <a:t>Abdominal Pain</a:t>
                </a:r>
              </a:p>
            </p:txBody>
          </p:sp>
        </p:grpSp>
      </p:grpSp>
      <p:sp>
        <p:nvSpPr>
          <p:cNvPr id="256" name="Çizgi"/>
          <p:cNvSpPr/>
          <p:nvPr/>
        </p:nvSpPr>
        <p:spPr>
          <a:xfrm flipV="1">
            <a:off x="5402262" y="3319462"/>
            <a:ext cx="1458913" cy="422276"/>
          </a:xfrm>
          <a:prstGeom prst="line">
            <a:avLst/>
          </a:prstGeom>
          <a:ln w="44450">
            <a:solidFill>
              <a:srgbClr val="FF0000"/>
            </a:solidFill>
            <a:tailEnd type="triangle"/>
          </a:ln>
        </p:spPr>
        <p:txBody>
          <a:bodyPr lIns="45719" rIns="45719"/>
          <a:lstStyle/>
          <a:p>
            <a:endParaRPr/>
          </a:p>
        </p:txBody>
      </p:sp>
      <p:sp>
        <p:nvSpPr>
          <p:cNvPr id="257" name="PNH is a Progressive Disease of Chronic Haemolysis (1-4)"/>
          <p:cNvSpPr txBox="1">
            <a:spLocks noGrp="1"/>
          </p:cNvSpPr>
          <p:nvPr>
            <p:ph type="title" idx="4294967295"/>
          </p:nvPr>
        </p:nvSpPr>
        <p:spPr>
          <a:xfrm>
            <a:off x="1523999" y="101600"/>
            <a:ext cx="9144002" cy="693738"/>
          </a:xfrm>
          <a:prstGeom prst="rect">
            <a:avLst/>
          </a:prstGeom>
        </p:spPr>
        <p:txBody>
          <a:bodyPr>
            <a:normAutofit/>
          </a:bodyPr>
          <a:lstStyle/>
          <a:p>
            <a:pPr>
              <a:defRPr sz="2400">
                <a:solidFill>
                  <a:srgbClr val="31517D"/>
                </a:solidFill>
              </a:defRPr>
            </a:pPr>
            <a:r>
              <a:t>PNH is a Progressive Disease of Chronic Haemolysis </a:t>
            </a:r>
            <a:r>
              <a:rPr baseline="30000"/>
              <a:t>(1-4)</a:t>
            </a:r>
            <a:r>
              <a:t> </a:t>
            </a:r>
          </a:p>
        </p:txBody>
      </p:sp>
      <p:sp>
        <p:nvSpPr>
          <p:cNvPr id="258" name="(1) Rother R et al. JAMA 2005;293:1653-1662; (2) Brodsky RA. Blood Rev 2008;22:65-74;…"/>
          <p:cNvSpPr txBox="1"/>
          <p:nvPr/>
        </p:nvSpPr>
        <p:spPr>
          <a:xfrm>
            <a:off x="1571688" y="6436487"/>
            <a:ext cx="8697786" cy="3992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4" tIns="9144" rIns="9144" bIns="9144" anchor="b">
            <a:spAutoFit/>
          </a:bodyPr>
          <a:lstStyle/>
          <a:p>
            <a:pPr marL="342900" indent="-342900">
              <a:defRPr sz="1200">
                <a:latin typeface="Century Gothic"/>
                <a:ea typeface="Century Gothic"/>
                <a:cs typeface="Century Gothic"/>
                <a:sym typeface="Century Gothic"/>
              </a:defRPr>
            </a:pPr>
            <a:r>
              <a:t>(1) Rother R et al. JAMA 2005;293:1653-1662; (2) Brodsky RA. Blood Rev 2008;22:65-74;                                                     </a:t>
            </a:r>
          </a:p>
          <a:p>
            <a:pPr marL="342900" indent="-342900">
              <a:defRPr sz="1200">
                <a:latin typeface="Century Gothic"/>
                <a:ea typeface="Century Gothic"/>
                <a:cs typeface="Century Gothic"/>
                <a:sym typeface="Century Gothic"/>
              </a:defRPr>
            </a:pPr>
            <a:r>
              <a:t>(3) Rother R et al. Nat Biotech 2007;25:1256-1264; (4) Socie G et al. Lancet 1996;348:573-577.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22" presetClass="entr" presetSubtype="1" fill="hold" grpId="2" nodeType="afterEffect">
                                  <p:stCondLst>
                                    <p:cond delay="0"/>
                                  </p:stCondLst>
                                  <p:iterate>
                                    <p:tmAbs val="0"/>
                                  </p:iterate>
                                  <p:childTnLst>
                                    <p:set>
                                      <p:cBhvr>
                                        <p:cTn id="10" fill="hold"/>
                                        <p:tgtEl>
                                          <p:spTgt spid="123"/>
                                        </p:tgtEl>
                                        <p:attrNameLst>
                                          <p:attrName>style.visibility</p:attrName>
                                        </p:attrNameLst>
                                      </p:cBhvr>
                                      <p:to>
                                        <p:strVal val="visible"/>
                                      </p:to>
                                    </p:set>
                                    <p:animEffect transition="in" filter="wipe(up)">
                                      <p:cBhvr>
                                        <p:cTn id="11" dur="500"/>
                                        <p:tgtEl>
                                          <p:spTgt spid="123"/>
                                        </p:tgtEl>
                                      </p:cBhvr>
                                    </p:animEffect>
                                  </p:childTnLst>
                                </p:cTn>
                              </p:par>
                            </p:childTnLst>
                          </p:cTn>
                        </p:par>
                        <p:par>
                          <p:cTn id="12" fill="hold">
                            <p:stCondLst>
                              <p:cond delay="1000"/>
                            </p:stCondLst>
                            <p:childTnLst>
                              <p:par>
                                <p:cTn id="13" presetID="22" presetClass="entr" presetSubtype="2" fill="hold" grpId="3" nodeType="afterEffect">
                                  <p:stCondLst>
                                    <p:cond delay="0"/>
                                  </p:stCondLst>
                                  <p:iterate>
                                    <p:tmAbs val="0"/>
                                  </p:iterate>
                                  <p:childTnLst>
                                    <p:set>
                                      <p:cBhvr>
                                        <p:cTn id="14" fill="hold"/>
                                        <p:tgtEl>
                                          <p:spTgt spid="108"/>
                                        </p:tgtEl>
                                        <p:attrNameLst>
                                          <p:attrName>style.visibility</p:attrName>
                                        </p:attrNameLst>
                                      </p:cBhvr>
                                      <p:to>
                                        <p:strVal val="visible"/>
                                      </p:to>
                                    </p:set>
                                    <p:animEffect transition="in" filter="wipe(right)">
                                      <p:cBhvr>
                                        <p:cTn id="15" dur="500"/>
                                        <p:tgtEl>
                                          <p:spTgt spid="108"/>
                                        </p:tgtEl>
                                      </p:cBhvr>
                                    </p:animEffect>
                                  </p:childTnLst>
                                </p:cTn>
                              </p:par>
                            </p:childTnLst>
                          </p:cTn>
                        </p:par>
                        <p:par>
                          <p:cTn id="16" fill="hold">
                            <p:stCondLst>
                              <p:cond delay="1500"/>
                            </p:stCondLst>
                            <p:childTnLst>
                              <p:par>
                                <p:cTn id="17" presetID="22" presetClass="entr" presetSubtype="2" fill="hold" grpId="4" nodeType="afterEffect">
                                  <p:stCondLst>
                                    <p:cond delay="0"/>
                                  </p:stCondLst>
                                  <p:iterate>
                                    <p:tmAbs val="0"/>
                                  </p:iterate>
                                  <p:childTnLst>
                                    <p:set>
                                      <p:cBhvr>
                                        <p:cTn id="18" fill="hold"/>
                                        <p:tgtEl>
                                          <p:spTgt spid="139"/>
                                        </p:tgtEl>
                                        <p:attrNameLst>
                                          <p:attrName>style.visibility</p:attrName>
                                        </p:attrNameLst>
                                      </p:cBhvr>
                                      <p:to>
                                        <p:strVal val="visible"/>
                                      </p:to>
                                    </p:set>
                                    <p:animEffect transition="in" filter="wipe(right)">
                                      <p:cBhvr>
                                        <p:cTn id="19" dur="500"/>
                                        <p:tgtEl>
                                          <p:spTgt spid="139"/>
                                        </p:tgtEl>
                                      </p:cBhvr>
                                    </p:animEffect>
                                  </p:childTnLst>
                                </p:cTn>
                              </p:par>
                            </p:childTnLst>
                          </p:cTn>
                        </p:par>
                        <p:par>
                          <p:cTn id="20" fill="hold">
                            <p:stCondLst>
                              <p:cond delay="2000"/>
                            </p:stCondLst>
                            <p:childTnLst>
                              <p:par>
                                <p:cTn id="21" presetID="22" presetClass="entr" presetSubtype="1" fill="hold" grpId="5" nodeType="afterEffect">
                                  <p:stCondLst>
                                    <p:cond delay="0"/>
                                  </p:stCondLst>
                                  <p:iterate>
                                    <p:tmAbs val="0"/>
                                  </p:iterate>
                                  <p:childTnLst>
                                    <p:set>
                                      <p:cBhvr>
                                        <p:cTn id="22" fill="hold"/>
                                        <p:tgtEl>
                                          <p:spTgt spid="106"/>
                                        </p:tgtEl>
                                        <p:attrNameLst>
                                          <p:attrName>style.visibility</p:attrName>
                                        </p:attrNameLst>
                                      </p:cBhvr>
                                      <p:to>
                                        <p:strVal val="visible"/>
                                      </p:to>
                                    </p:set>
                                    <p:animEffect transition="in" filter="wipe(up)">
                                      <p:cBhvr>
                                        <p:cTn id="23" dur="500"/>
                                        <p:tgtEl>
                                          <p:spTgt spid="106"/>
                                        </p:tgtEl>
                                      </p:cBhvr>
                                    </p:animEffect>
                                  </p:childTnLst>
                                </p:cTn>
                              </p:par>
                            </p:childTnLst>
                          </p:cTn>
                        </p:par>
                        <p:par>
                          <p:cTn id="24" fill="hold">
                            <p:stCondLst>
                              <p:cond delay="2500"/>
                            </p:stCondLst>
                            <p:childTnLst>
                              <p:par>
                                <p:cTn id="25" presetID="10" presetClass="entr" fill="hold" grpId="6" nodeType="afterEffect">
                                  <p:stCondLst>
                                    <p:cond delay="0"/>
                                  </p:stCondLst>
                                  <p:iterate>
                                    <p:tmAbs val="0"/>
                                  </p:iterate>
                                  <p:childTnLst>
                                    <p:set>
                                      <p:cBhvr>
                                        <p:cTn id="26" fill="hold"/>
                                        <p:tgtEl>
                                          <p:spTgt spid="138"/>
                                        </p:tgtEl>
                                        <p:attrNameLst>
                                          <p:attrName>style.visibility</p:attrName>
                                        </p:attrNameLst>
                                      </p:cBhvr>
                                      <p:to>
                                        <p:strVal val="visible"/>
                                      </p:to>
                                    </p:set>
                                    <p:animEffect transition="in" filter="fade">
                                      <p:cBhvr>
                                        <p:cTn id="27" dur="500"/>
                                        <p:tgtEl>
                                          <p:spTgt spid="138"/>
                                        </p:tgtEl>
                                      </p:cBhvr>
                                    </p:animEffect>
                                  </p:childTnLst>
                                </p:cTn>
                              </p:par>
                            </p:childTnLst>
                          </p:cTn>
                        </p:par>
                        <p:par>
                          <p:cTn id="28" fill="hold">
                            <p:stCondLst>
                              <p:cond delay="3000"/>
                            </p:stCondLst>
                            <p:childTnLst>
                              <p:par>
                                <p:cTn id="29" presetID="22" presetClass="entr" presetSubtype="8" fill="hold" grpId="7" nodeType="afterEffect">
                                  <p:stCondLst>
                                    <p:cond delay="0"/>
                                  </p:stCondLst>
                                  <p:iterate>
                                    <p:tmAbs val="0"/>
                                  </p:iterate>
                                  <p:childTnLst>
                                    <p:set>
                                      <p:cBhvr>
                                        <p:cTn id="30" fill="hold"/>
                                        <p:tgtEl>
                                          <p:spTgt spid="104"/>
                                        </p:tgtEl>
                                        <p:attrNameLst>
                                          <p:attrName>style.visibility</p:attrName>
                                        </p:attrNameLst>
                                      </p:cBhvr>
                                      <p:to>
                                        <p:strVal val="visible"/>
                                      </p:to>
                                    </p:set>
                                    <p:animEffect transition="in" filter="wipe(left)">
                                      <p:cBhvr>
                                        <p:cTn id="31" dur="500"/>
                                        <p:tgtEl>
                                          <p:spTgt spid="104"/>
                                        </p:tgtEl>
                                      </p:cBhvr>
                                    </p:animEffect>
                                  </p:childTnLst>
                                </p:cTn>
                              </p:par>
                            </p:childTnLst>
                          </p:cTn>
                        </p:par>
                        <p:par>
                          <p:cTn id="32" fill="hold">
                            <p:stCondLst>
                              <p:cond delay="3500"/>
                            </p:stCondLst>
                            <p:childTnLst>
                              <p:par>
                                <p:cTn id="33" presetID="22" presetClass="entr" presetSubtype="8" fill="hold" grpId="8" nodeType="afterEffect">
                                  <p:stCondLst>
                                    <p:cond delay="0"/>
                                  </p:stCondLst>
                                  <p:iterate>
                                    <p:tmAbs val="0"/>
                                  </p:iterate>
                                  <p:childTnLst>
                                    <p:set>
                                      <p:cBhvr>
                                        <p:cTn id="34" fill="hold"/>
                                        <p:tgtEl>
                                          <p:spTgt spid="103"/>
                                        </p:tgtEl>
                                        <p:attrNameLst>
                                          <p:attrName>style.visibility</p:attrName>
                                        </p:attrNameLst>
                                      </p:cBhvr>
                                      <p:to>
                                        <p:strVal val="visible"/>
                                      </p:to>
                                    </p:set>
                                    <p:animEffect transition="in" filter="wipe(left)">
                                      <p:cBhvr>
                                        <p:cTn id="35" dur="500"/>
                                        <p:tgtEl>
                                          <p:spTgt spid="103"/>
                                        </p:tgtEl>
                                      </p:cBhvr>
                                    </p:animEffect>
                                  </p:childTnLst>
                                </p:cTn>
                              </p:par>
                            </p:childTnLst>
                          </p:cTn>
                        </p:par>
                        <p:par>
                          <p:cTn id="36" fill="hold">
                            <p:stCondLst>
                              <p:cond delay="4000"/>
                            </p:stCondLst>
                            <p:childTnLst>
                              <p:par>
                                <p:cTn id="37" presetID="22" presetClass="entr" presetSubtype="1" fill="hold" grpId="9" nodeType="afterEffect">
                                  <p:stCondLst>
                                    <p:cond delay="0"/>
                                  </p:stCondLst>
                                  <p:iterate>
                                    <p:tmAbs val="0"/>
                                  </p:iterate>
                                  <p:childTnLst>
                                    <p:set>
                                      <p:cBhvr>
                                        <p:cTn id="38" fill="hold"/>
                                        <p:tgtEl>
                                          <p:spTgt spid="175"/>
                                        </p:tgtEl>
                                        <p:attrNameLst>
                                          <p:attrName>style.visibility</p:attrName>
                                        </p:attrNameLst>
                                      </p:cBhvr>
                                      <p:to>
                                        <p:strVal val="visible"/>
                                      </p:to>
                                    </p:set>
                                    <p:animEffect transition="in" filter="wipe(up)">
                                      <p:cBhvr>
                                        <p:cTn id="39" dur="500"/>
                                        <p:tgtEl>
                                          <p:spTgt spid="175"/>
                                        </p:tgtEl>
                                      </p:cBhvr>
                                    </p:animEffect>
                                  </p:childTnLst>
                                </p:cTn>
                              </p:par>
                            </p:childTnLst>
                          </p:cTn>
                        </p:par>
                        <p:par>
                          <p:cTn id="40" fill="hold">
                            <p:stCondLst>
                              <p:cond delay="4500"/>
                            </p:stCondLst>
                            <p:childTnLst>
                              <p:par>
                                <p:cTn id="41" presetID="22" presetClass="entr" presetSubtype="8" fill="hold" grpId="10" nodeType="afterEffect">
                                  <p:stCondLst>
                                    <p:cond delay="0"/>
                                  </p:stCondLst>
                                  <p:iterate>
                                    <p:tmAbs val="0"/>
                                  </p:iterate>
                                  <p:childTnLst>
                                    <p:set>
                                      <p:cBhvr>
                                        <p:cTn id="42" fill="hold"/>
                                        <p:tgtEl>
                                          <p:spTgt spid="140"/>
                                        </p:tgtEl>
                                        <p:attrNameLst>
                                          <p:attrName>style.visibility</p:attrName>
                                        </p:attrNameLst>
                                      </p:cBhvr>
                                      <p:to>
                                        <p:strVal val="visible"/>
                                      </p:to>
                                    </p:set>
                                    <p:animEffect transition="in" filter="wipe(left)">
                                      <p:cBhvr>
                                        <p:cTn id="43" dur="500"/>
                                        <p:tgtEl>
                                          <p:spTgt spid="140"/>
                                        </p:tgtEl>
                                      </p:cBhvr>
                                    </p:animEffect>
                                  </p:childTnLst>
                                </p:cTn>
                              </p:par>
                            </p:childTnLst>
                          </p:cTn>
                        </p:par>
                        <p:par>
                          <p:cTn id="44" fill="hold">
                            <p:stCondLst>
                              <p:cond delay="5000"/>
                            </p:stCondLst>
                            <p:childTnLst>
                              <p:par>
                                <p:cTn id="45" presetID="22" presetClass="entr" presetSubtype="1" fill="hold" grpId="11" nodeType="afterEffect">
                                  <p:stCondLst>
                                    <p:cond delay="0"/>
                                  </p:stCondLst>
                                  <p:iterate>
                                    <p:tmAbs val="0"/>
                                  </p:iterate>
                                  <p:childTnLst>
                                    <p:set>
                                      <p:cBhvr>
                                        <p:cTn id="46" fill="hold"/>
                                        <p:tgtEl>
                                          <p:spTgt spid="107"/>
                                        </p:tgtEl>
                                        <p:attrNameLst>
                                          <p:attrName>style.visibility</p:attrName>
                                        </p:attrNameLst>
                                      </p:cBhvr>
                                      <p:to>
                                        <p:strVal val="visible"/>
                                      </p:to>
                                    </p:set>
                                    <p:animEffect transition="in" filter="wipe(up)">
                                      <p:cBhvr>
                                        <p:cTn id="47" dur="500"/>
                                        <p:tgtEl>
                                          <p:spTgt spid="107"/>
                                        </p:tgtEl>
                                      </p:cBhvr>
                                    </p:animEffect>
                                  </p:childTnLst>
                                </p:cTn>
                              </p:par>
                            </p:childTnLst>
                          </p:cTn>
                        </p:par>
                        <p:par>
                          <p:cTn id="48" fill="hold">
                            <p:stCondLst>
                              <p:cond delay="5500"/>
                            </p:stCondLst>
                            <p:childTnLst>
                              <p:par>
                                <p:cTn id="49" presetID="10" presetClass="entr" fill="hold" grpId="12" nodeType="afterEffect">
                                  <p:stCondLst>
                                    <p:cond delay="0"/>
                                  </p:stCondLst>
                                  <p:iterate>
                                    <p:tmAbs val="0"/>
                                  </p:iterate>
                                  <p:childTnLst>
                                    <p:set>
                                      <p:cBhvr>
                                        <p:cTn id="50" fill="hold"/>
                                        <p:tgtEl>
                                          <p:spTgt spid="210"/>
                                        </p:tgtEl>
                                        <p:attrNameLst>
                                          <p:attrName>style.visibility</p:attrName>
                                        </p:attrNameLst>
                                      </p:cBhvr>
                                      <p:to>
                                        <p:strVal val="visible"/>
                                      </p:to>
                                    </p:set>
                                    <p:animEffect transition="in" filter="fade">
                                      <p:cBhvr>
                                        <p:cTn id="51" dur="500"/>
                                        <p:tgtEl>
                                          <p:spTgt spid="210"/>
                                        </p:tgtEl>
                                      </p:cBhvr>
                                    </p:animEffect>
                                  </p:childTnLst>
                                </p:cTn>
                              </p:par>
                            </p:childTnLst>
                          </p:cTn>
                        </p:par>
                        <p:par>
                          <p:cTn id="52" fill="hold">
                            <p:stCondLst>
                              <p:cond delay="0"/>
                            </p:stCondLst>
                            <p:childTnLst>
                              <p:par>
                                <p:cTn id="53" presetID="6" presetClass="emph" presetSubtype="0" fill="hold" grpId="13" nodeType="afterEffect">
                                  <p:stCondLst>
                                    <p:cond delay="0"/>
                                  </p:stCondLst>
                                  <p:childTnLst>
                                    <p:animScale>
                                      <p:cBhvr>
                                        <p:cTn id="54" dur="500" fill="hold"/>
                                        <p:tgtEl>
                                          <p:spTgt spid="210"/>
                                        </p:tgtEl>
                                      </p:cBhvr>
                                      <p:by x="150000" y="150000"/>
                                    </p:animScale>
                                  </p:childTnLst>
                                </p:cTn>
                              </p:par>
                            </p:childTnLst>
                          </p:cTn>
                        </p:par>
                        <p:par>
                          <p:cTn id="55" fill="hold">
                            <p:stCondLst>
                              <p:cond delay="500"/>
                            </p:stCondLst>
                            <p:childTnLst>
                              <p:par>
                                <p:cTn id="56" presetID="1" presetClass="entr" presetSubtype="0" fill="hold" grpId="14" nodeType="afterEffect">
                                  <p:stCondLst>
                                    <p:cond delay="0"/>
                                  </p:stCondLst>
                                  <p:iterate>
                                    <p:tmAbs val="0"/>
                                  </p:iterate>
                                  <p:childTnLst>
                                    <p:set>
                                      <p:cBhvr>
                                        <p:cTn id="57" fill="hold"/>
                                        <p:tgtEl>
                                          <p:spTgt spid="211"/>
                                        </p:tgtEl>
                                        <p:attrNameLst>
                                          <p:attrName>style.visibility</p:attrName>
                                        </p:attrNameLst>
                                      </p:cBhvr>
                                      <p:to>
                                        <p:strVal val="visible"/>
                                      </p:to>
                                    </p:set>
                                  </p:childTnLst>
                                </p:cTn>
                              </p:par>
                            </p:childTnLst>
                          </p:cTn>
                        </p:par>
                        <p:par>
                          <p:cTn id="58" fill="hold">
                            <p:stCondLst>
                              <p:cond delay="0"/>
                            </p:stCondLst>
                            <p:childTnLst>
                              <p:par>
                                <p:cTn id="59" presetID="6" presetClass="emph" presetSubtype="0" fill="hold" grpId="15" nodeType="afterEffect">
                                  <p:stCondLst>
                                    <p:cond delay="0"/>
                                  </p:stCondLst>
                                  <p:childTnLst>
                                    <p:animScale>
                                      <p:cBhvr>
                                        <p:cTn id="60" dur="1000" fill="hold"/>
                                        <p:tgtEl>
                                          <p:spTgt spid="211"/>
                                        </p:tgtEl>
                                      </p:cBhvr>
                                      <p:by x="25000" y="25000"/>
                                    </p:animScale>
                                  </p:childTnLst>
                                </p:cTn>
                              </p:par>
                            </p:childTnLst>
                          </p:cTn>
                        </p:par>
                        <p:par>
                          <p:cTn id="61" fill="hold">
                            <p:stCondLst>
                              <p:cond delay="1000"/>
                            </p:stCondLst>
                            <p:childTnLst>
                              <p:par>
                                <p:cTn id="62" presetID="10" presetClass="entr" fill="hold" grpId="16" nodeType="afterEffect">
                                  <p:stCondLst>
                                    <p:cond delay="0"/>
                                  </p:stCondLst>
                                  <p:iterate>
                                    <p:tmAbs val="0"/>
                                  </p:iterate>
                                  <p:childTnLst>
                                    <p:set>
                                      <p:cBhvr>
                                        <p:cTn id="63" fill="hold"/>
                                        <p:tgtEl>
                                          <p:spTgt spid="206"/>
                                        </p:tgtEl>
                                        <p:attrNameLst>
                                          <p:attrName>style.visibility</p:attrName>
                                        </p:attrNameLst>
                                      </p:cBhvr>
                                      <p:to>
                                        <p:strVal val="visible"/>
                                      </p:to>
                                    </p:set>
                                    <p:animEffect transition="in" filter="fade">
                                      <p:cBhvr>
                                        <p:cTn id="64" dur="1000"/>
                                        <p:tgtEl>
                                          <p:spTgt spid="20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17" nodeType="clickEffect">
                                  <p:stCondLst>
                                    <p:cond delay="0"/>
                                  </p:stCondLst>
                                  <p:iterate>
                                    <p:tmAbs val="0"/>
                                  </p:iterate>
                                  <p:childTnLst>
                                    <p:set>
                                      <p:cBhvr>
                                        <p:cTn id="68" fill="hold"/>
                                        <p:tgtEl>
                                          <p:spTgt spid="105"/>
                                        </p:tgtEl>
                                        <p:attrNameLst>
                                          <p:attrName>style.visibility</p:attrName>
                                        </p:attrNameLst>
                                      </p:cBhvr>
                                      <p:to>
                                        <p:strVal val="visible"/>
                                      </p:to>
                                    </p:set>
                                    <p:animEffect transition="in" filter="wipe(left)">
                                      <p:cBhvr>
                                        <p:cTn id="69" dur="500"/>
                                        <p:tgtEl>
                                          <p:spTgt spid="105"/>
                                        </p:tgtEl>
                                      </p:cBhvr>
                                    </p:animEffect>
                                  </p:childTnLst>
                                </p:cTn>
                              </p:par>
                            </p:childTnLst>
                          </p:cTn>
                        </p:par>
                        <p:par>
                          <p:cTn id="70" fill="hold">
                            <p:stCondLst>
                              <p:cond delay="500"/>
                            </p:stCondLst>
                            <p:childTnLst>
                              <p:par>
                                <p:cTn id="71" presetID="22" presetClass="entr" presetSubtype="4" fill="hold" grpId="18" nodeType="afterEffect">
                                  <p:stCondLst>
                                    <p:cond delay="0"/>
                                  </p:stCondLst>
                                  <p:iterate>
                                    <p:tmAbs val="0"/>
                                  </p:iterate>
                                  <p:childTnLst>
                                    <p:set>
                                      <p:cBhvr>
                                        <p:cTn id="72" fill="hold"/>
                                        <p:tgtEl>
                                          <p:spTgt spid="213"/>
                                        </p:tgtEl>
                                        <p:attrNameLst>
                                          <p:attrName>style.visibility</p:attrName>
                                        </p:attrNameLst>
                                      </p:cBhvr>
                                      <p:to>
                                        <p:strVal val="visible"/>
                                      </p:to>
                                    </p:set>
                                    <p:animEffect transition="in" filter="wipe(down)">
                                      <p:cBhvr>
                                        <p:cTn id="73" dur="500"/>
                                        <p:tgtEl>
                                          <p:spTgt spid="213"/>
                                        </p:tgtEl>
                                      </p:cBhvr>
                                    </p:animEffect>
                                  </p:childTnLst>
                                </p:cTn>
                              </p:par>
                            </p:childTnLst>
                          </p:cTn>
                        </p:par>
                        <p:par>
                          <p:cTn id="74" fill="hold">
                            <p:stCondLst>
                              <p:cond delay="1000"/>
                            </p:stCondLst>
                            <p:childTnLst>
                              <p:par>
                                <p:cTn id="75" presetID="22" presetClass="entr" presetSubtype="4" fill="hold" grpId="19" nodeType="afterEffect">
                                  <p:stCondLst>
                                    <p:cond delay="0"/>
                                  </p:stCondLst>
                                  <p:iterate>
                                    <p:tmAbs val="0"/>
                                  </p:iterate>
                                  <p:childTnLst>
                                    <p:set>
                                      <p:cBhvr>
                                        <p:cTn id="76" fill="hold"/>
                                        <p:tgtEl>
                                          <p:spTgt spid="214"/>
                                        </p:tgtEl>
                                        <p:attrNameLst>
                                          <p:attrName>style.visibility</p:attrName>
                                        </p:attrNameLst>
                                      </p:cBhvr>
                                      <p:to>
                                        <p:strVal val="visible"/>
                                      </p:to>
                                    </p:set>
                                    <p:animEffect transition="in" filter="wipe(down)">
                                      <p:cBhvr>
                                        <p:cTn id="77" dur="500"/>
                                        <p:tgtEl>
                                          <p:spTgt spid="214"/>
                                        </p:tgtEl>
                                      </p:cBhvr>
                                    </p:animEffect>
                                  </p:childTnLst>
                                </p:cTn>
                              </p:par>
                            </p:childTnLst>
                          </p:cTn>
                        </p:par>
                        <p:par>
                          <p:cTn id="78" fill="hold">
                            <p:stCondLst>
                              <p:cond delay="1500"/>
                            </p:stCondLst>
                            <p:childTnLst>
                              <p:par>
                                <p:cTn id="79" presetID="22" presetClass="entr" presetSubtype="4" fill="hold" grpId="20" nodeType="afterEffect">
                                  <p:stCondLst>
                                    <p:cond delay="0"/>
                                  </p:stCondLst>
                                  <p:iterate>
                                    <p:tmAbs val="0"/>
                                  </p:iterate>
                                  <p:childTnLst>
                                    <p:set>
                                      <p:cBhvr>
                                        <p:cTn id="80" fill="hold"/>
                                        <p:tgtEl>
                                          <p:spTgt spid="215"/>
                                        </p:tgtEl>
                                        <p:attrNameLst>
                                          <p:attrName>style.visibility</p:attrName>
                                        </p:attrNameLst>
                                      </p:cBhvr>
                                      <p:to>
                                        <p:strVal val="visible"/>
                                      </p:to>
                                    </p:set>
                                    <p:animEffect transition="in" filter="wipe(down)">
                                      <p:cBhvr>
                                        <p:cTn id="81" dur="500"/>
                                        <p:tgtEl>
                                          <p:spTgt spid="215"/>
                                        </p:tgtEl>
                                      </p:cBhvr>
                                    </p:animEffect>
                                  </p:childTnLst>
                                </p:cTn>
                              </p:par>
                            </p:childTnLst>
                          </p:cTn>
                        </p:par>
                        <p:par>
                          <p:cTn id="82" fill="hold">
                            <p:stCondLst>
                              <p:cond delay="2000"/>
                            </p:stCondLst>
                            <p:childTnLst>
                              <p:par>
                                <p:cTn id="83" presetID="22" presetClass="entr" presetSubtype="8" fill="hold" grpId="21" nodeType="afterEffect">
                                  <p:stCondLst>
                                    <p:cond delay="0"/>
                                  </p:stCondLst>
                                  <p:iterate>
                                    <p:tmAbs val="0"/>
                                  </p:iterate>
                                  <p:childTnLst>
                                    <p:set>
                                      <p:cBhvr>
                                        <p:cTn id="84" fill="hold"/>
                                        <p:tgtEl>
                                          <p:spTgt spid="256"/>
                                        </p:tgtEl>
                                        <p:attrNameLst>
                                          <p:attrName>style.visibility</p:attrName>
                                        </p:attrNameLst>
                                      </p:cBhvr>
                                      <p:to>
                                        <p:strVal val="visible"/>
                                      </p:to>
                                    </p:set>
                                    <p:animEffect transition="in" filter="wipe(left)">
                                      <p:cBhvr>
                                        <p:cTn id="85" dur="500"/>
                                        <p:tgtEl>
                                          <p:spTgt spid="256"/>
                                        </p:tgtEl>
                                      </p:cBhvr>
                                    </p:animEffect>
                                  </p:childTnLst>
                                </p:cTn>
                              </p:par>
                            </p:childTnLst>
                          </p:cTn>
                        </p:par>
                        <p:par>
                          <p:cTn id="86" fill="hold">
                            <p:stCondLst>
                              <p:cond delay="2500"/>
                            </p:stCondLst>
                            <p:childTnLst>
                              <p:par>
                                <p:cTn id="87" presetID="22" presetClass="entr" presetSubtype="8" fill="hold" grpId="22" nodeType="afterEffect">
                                  <p:stCondLst>
                                    <p:cond delay="0"/>
                                  </p:stCondLst>
                                  <p:iterate>
                                    <p:tmAbs val="0"/>
                                  </p:iterate>
                                  <p:childTnLst>
                                    <p:set>
                                      <p:cBhvr>
                                        <p:cTn id="88" fill="hold"/>
                                        <p:tgtEl>
                                          <p:spTgt spid="216"/>
                                        </p:tgtEl>
                                        <p:attrNameLst>
                                          <p:attrName>style.visibility</p:attrName>
                                        </p:attrNameLst>
                                      </p:cBhvr>
                                      <p:to>
                                        <p:strVal val="visible"/>
                                      </p:to>
                                    </p:set>
                                    <p:animEffect transition="in" filter="wipe(left)">
                                      <p:cBhvr>
                                        <p:cTn id="89" dur="500"/>
                                        <p:tgtEl>
                                          <p:spTgt spid="216"/>
                                        </p:tgtEl>
                                      </p:cBhvr>
                                    </p:animEffect>
                                  </p:childTnLst>
                                </p:cTn>
                              </p:par>
                            </p:childTnLst>
                          </p:cTn>
                        </p:par>
                        <p:par>
                          <p:cTn id="90" fill="hold">
                            <p:stCondLst>
                              <p:cond delay="3000"/>
                            </p:stCondLst>
                            <p:childTnLst>
                              <p:par>
                                <p:cTn id="91" presetID="22" presetClass="entr" presetSubtype="8" fill="hold" grpId="23" nodeType="afterEffect">
                                  <p:stCondLst>
                                    <p:cond delay="0"/>
                                  </p:stCondLst>
                                  <p:iterate>
                                    <p:tmAbs val="0"/>
                                  </p:iterate>
                                  <p:childTnLst>
                                    <p:set>
                                      <p:cBhvr>
                                        <p:cTn id="92" fill="hold"/>
                                        <p:tgtEl>
                                          <p:spTgt spid="219"/>
                                        </p:tgtEl>
                                        <p:attrNameLst>
                                          <p:attrName>style.visibility</p:attrName>
                                        </p:attrNameLst>
                                      </p:cBhvr>
                                      <p:to>
                                        <p:strVal val="visible"/>
                                      </p:to>
                                    </p:set>
                                    <p:animEffect transition="in" filter="wipe(left)">
                                      <p:cBhvr>
                                        <p:cTn id="93" dur="500"/>
                                        <p:tgtEl>
                                          <p:spTgt spid="219"/>
                                        </p:tgtEl>
                                      </p:cBhvr>
                                    </p:animEffect>
                                  </p:childTnLst>
                                </p:cTn>
                              </p:par>
                            </p:childTnLst>
                          </p:cTn>
                        </p:par>
                        <p:par>
                          <p:cTn id="94" fill="hold">
                            <p:stCondLst>
                              <p:cond delay="3500"/>
                            </p:stCondLst>
                            <p:childTnLst>
                              <p:par>
                                <p:cTn id="95" presetID="22" presetClass="entr" presetSubtype="8" fill="hold" grpId="24" nodeType="afterEffect">
                                  <p:stCondLst>
                                    <p:cond delay="0"/>
                                  </p:stCondLst>
                                  <p:iterate>
                                    <p:tmAbs val="0"/>
                                  </p:iterate>
                                  <p:childTnLst>
                                    <p:set>
                                      <p:cBhvr>
                                        <p:cTn id="96" fill="hold"/>
                                        <p:tgtEl>
                                          <p:spTgt spid="220"/>
                                        </p:tgtEl>
                                        <p:attrNameLst>
                                          <p:attrName>style.visibility</p:attrName>
                                        </p:attrNameLst>
                                      </p:cBhvr>
                                      <p:to>
                                        <p:strVal val="visible"/>
                                      </p:to>
                                    </p:set>
                                    <p:animEffect transition="in" filter="wipe(left)">
                                      <p:cBhvr>
                                        <p:cTn id="97" dur="500"/>
                                        <p:tgtEl>
                                          <p:spTgt spid="220"/>
                                        </p:tgtEl>
                                      </p:cBhvr>
                                    </p:animEffect>
                                  </p:childTnLst>
                                </p:cTn>
                              </p:par>
                            </p:childTnLst>
                          </p:cTn>
                        </p:par>
                        <p:par>
                          <p:cTn id="98" fill="hold">
                            <p:stCondLst>
                              <p:cond delay="4000"/>
                            </p:stCondLst>
                            <p:childTnLst>
                              <p:par>
                                <p:cTn id="99" presetID="22" presetClass="entr" presetSubtype="8" fill="hold" grpId="25" nodeType="afterEffect">
                                  <p:stCondLst>
                                    <p:cond delay="0"/>
                                  </p:stCondLst>
                                  <p:iterate>
                                    <p:tmAbs val="0"/>
                                  </p:iterate>
                                  <p:childTnLst>
                                    <p:set>
                                      <p:cBhvr>
                                        <p:cTn id="100" fill="hold"/>
                                        <p:tgtEl>
                                          <p:spTgt spid="217"/>
                                        </p:tgtEl>
                                        <p:attrNameLst>
                                          <p:attrName>style.visibility</p:attrName>
                                        </p:attrNameLst>
                                      </p:cBhvr>
                                      <p:to>
                                        <p:strVal val="visible"/>
                                      </p:to>
                                    </p:set>
                                    <p:animEffect transition="in" filter="wipe(left)">
                                      <p:cBhvr>
                                        <p:cTn id="101" dur="500"/>
                                        <p:tgtEl>
                                          <p:spTgt spid="217"/>
                                        </p:tgtEl>
                                      </p:cBhvr>
                                    </p:animEffect>
                                  </p:childTnLst>
                                </p:cTn>
                              </p:par>
                            </p:childTnLst>
                          </p:cTn>
                        </p:par>
                        <p:par>
                          <p:cTn id="102" fill="hold">
                            <p:stCondLst>
                              <p:cond delay="4500"/>
                            </p:stCondLst>
                            <p:childTnLst>
                              <p:par>
                                <p:cTn id="103" presetID="22" presetClass="entr" presetSubtype="8" fill="hold" grpId="26" nodeType="afterEffect">
                                  <p:stCondLst>
                                    <p:cond delay="0"/>
                                  </p:stCondLst>
                                  <p:iterate>
                                    <p:tmAbs val="0"/>
                                  </p:iterate>
                                  <p:childTnLst>
                                    <p:set>
                                      <p:cBhvr>
                                        <p:cTn id="104" fill="hold"/>
                                        <p:tgtEl>
                                          <p:spTgt spid="218"/>
                                        </p:tgtEl>
                                        <p:attrNameLst>
                                          <p:attrName>style.visibility</p:attrName>
                                        </p:attrNameLst>
                                      </p:cBhvr>
                                      <p:to>
                                        <p:strVal val="visible"/>
                                      </p:to>
                                    </p:set>
                                    <p:animEffect transition="in" filter="wipe(left)">
                                      <p:cBhvr>
                                        <p:cTn id="105" dur="500"/>
                                        <p:tgtEl>
                                          <p:spTgt spid="218"/>
                                        </p:tgtEl>
                                      </p:cBhvr>
                                    </p:animEffect>
                                  </p:childTnLst>
                                </p:cTn>
                              </p:par>
                            </p:childTnLst>
                          </p:cTn>
                        </p:par>
                        <p:par>
                          <p:cTn id="106" fill="hold">
                            <p:stCondLst>
                              <p:cond delay="5000"/>
                            </p:stCondLst>
                            <p:childTnLst>
                              <p:par>
                                <p:cTn id="107" presetID="22" presetClass="entr" presetSubtype="8" fill="hold" grpId="27" nodeType="afterEffect">
                                  <p:stCondLst>
                                    <p:cond delay="0"/>
                                  </p:stCondLst>
                                  <p:iterate>
                                    <p:tmAbs val="0"/>
                                  </p:iterate>
                                  <p:childTnLst>
                                    <p:set>
                                      <p:cBhvr>
                                        <p:cTn id="108" fill="hold"/>
                                        <p:tgtEl>
                                          <p:spTgt spid="255"/>
                                        </p:tgtEl>
                                        <p:attrNameLst>
                                          <p:attrName>style.visibility</p:attrName>
                                        </p:attrNameLst>
                                      </p:cBhvr>
                                      <p:to>
                                        <p:strVal val="visible"/>
                                      </p:to>
                                    </p:set>
                                    <p:animEffect transition="in" filter="wipe(left)">
                                      <p:cBhvr>
                                        <p:cTn id="109" dur="500"/>
                                        <p:tgtEl>
                                          <p:spTgt spid="255"/>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28" nodeType="clickEffect">
                                  <p:stCondLst>
                                    <p:cond delay="0"/>
                                  </p:stCondLst>
                                  <p:iterate>
                                    <p:tmAbs val="0"/>
                                  </p:iterate>
                                  <p:childTnLst>
                                    <p:set>
                                      <p:cBhvr>
                                        <p:cTn id="113" fill="hold"/>
                                        <p:tgtEl>
                                          <p:spTgt spid="223"/>
                                        </p:tgtEl>
                                        <p:attrNameLst>
                                          <p:attrName>style.visibility</p:attrName>
                                        </p:attrNameLst>
                                      </p:cBhvr>
                                      <p:to>
                                        <p:strVal val="visible"/>
                                      </p:to>
                                    </p:set>
                                  </p:childTnLst>
                                </p:cTn>
                              </p:par>
                            </p:childTnLst>
                          </p:cTn>
                        </p:par>
                        <p:par>
                          <p:cTn id="114" fill="hold">
                            <p:stCondLst>
                              <p:cond delay="0"/>
                            </p:stCondLst>
                            <p:childTnLst>
                              <p:par>
                                <p:cTn id="115" presetID="1" presetClass="entr" presetSubtype="0" fill="hold" grpId="29" nodeType="afterEffect">
                                  <p:stCondLst>
                                    <p:cond delay="0"/>
                                  </p:stCondLst>
                                  <p:iterate>
                                    <p:tmAbs val="0"/>
                                  </p:iterate>
                                  <p:childTnLst>
                                    <p:set>
                                      <p:cBhvr>
                                        <p:cTn id="116" fill="hold"/>
                                        <p:tgtEl>
                                          <p:spTgt spid="221"/>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30" nodeType="clickEffect">
                                  <p:stCondLst>
                                    <p:cond delay="0"/>
                                  </p:stCondLst>
                                  <p:iterate>
                                    <p:tmAbs val="0"/>
                                  </p:iterate>
                                  <p:childTnLst>
                                    <p:set>
                                      <p:cBhvr>
                                        <p:cTn id="120" fill="hold"/>
                                        <p:tgtEl>
                                          <p:spTgt spid="222"/>
                                        </p:tgtEl>
                                        <p:attrNameLst>
                                          <p:attrName>style.visibility</p:attrName>
                                        </p:attrNameLst>
                                      </p:cBhvr>
                                      <p:to>
                                        <p:strVal val="visible"/>
                                      </p:to>
                                    </p:set>
                                  </p:childTnLst>
                                </p:cTn>
                              </p:par>
                            </p:childTnLst>
                          </p:cTn>
                        </p:par>
                        <p:par>
                          <p:cTn id="121" fill="hold">
                            <p:stCondLst>
                              <p:cond delay="0"/>
                            </p:stCondLst>
                            <p:childTnLst>
                              <p:par>
                                <p:cTn id="122" presetID="1" presetClass="entr" presetSubtype="0" fill="hold" grpId="31" nodeType="afterEffect">
                                  <p:stCondLst>
                                    <p:cond delay="0"/>
                                  </p:stCondLst>
                                  <p:iterate>
                                    <p:tmAbs val="0"/>
                                  </p:iterate>
                                  <p:childTnLst>
                                    <p:set>
                                      <p:cBhvr>
                                        <p:cTn id="123" fill="hold"/>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1" animBg="1" advAuto="0"/>
      <p:bldP spid="103" grpId="8" animBg="1" advAuto="0"/>
      <p:bldP spid="104" grpId="7" animBg="1" advAuto="0"/>
      <p:bldP spid="105" grpId="17" animBg="1" advAuto="0"/>
      <p:bldP spid="106" grpId="5" animBg="1" advAuto="0"/>
      <p:bldP spid="107" grpId="11" animBg="1" advAuto="0"/>
      <p:bldP spid="108" grpId="3" animBg="1" advAuto="0"/>
      <p:bldP spid="123" grpId="2" animBg="1" advAuto="0"/>
      <p:bldP spid="138" grpId="6" animBg="1" advAuto="0"/>
      <p:bldP spid="139" grpId="4" animBg="1" advAuto="0"/>
      <p:bldP spid="140" grpId="10" animBg="1" advAuto="0"/>
      <p:bldP spid="175" grpId="9" animBg="1" advAuto="0"/>
      <p:bldP spid="206" grpId="16" animBg="1" advAuto="0"/>
      <p:bldP spid="210" grpId="12" animBg="1" advAuto="0"/>
      <p:bldP spid="210" grpId="13" animBg="1" advAuto="0"/>
      <p:bldP spid="211" grpId="14" animBg="1" advAuto="0"/>
      <p:bldP spid="211" grpId="15" animBg="1" advAuto="0"/>
      <p:bldP spid="213" grpId="18" animBg="1" advAuto="0"/>
      <p:bldP spid="214" grpId="19" animBg="1" advAuto="0"/>
      <p:bldP spid="215" grpId="20" animBg="1" advAuto="0"/>
      <p:bldP spid="216" grpId="22" animBg="1" advAuto="0"/>
      <p:bldP spid="217" grpId="25" animBg="1" advAuto="0"/>
      <p:bldP spid="218" grpId="26" animBg="1" advAuto="0"/>
      <p:bldP spid="219" grpId="23" animBg="1" advAuto="0"/>
      <p:bldP spid="220" grpId="24" animBg="1" advAuto="0"/>
      <p:bldP spid="221" grpId="29" animBg="1" advAuto="0"/>
      <p:bldP spid="222" grpId="30" animBg="1" advAuto="0"/>
      <p:bldP spid="223" grpId="28" animBg="1" advAuto="0"/>
      <p:bldP spid="224" grpId="31" animBg="1" advAuto="0"/>
      <p:bldP spid="255" grpId="27" animBg="1" advAuto="0"/>
      <p:bldP spid="256" grpId="21"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WHAT IS FLAER? FLuorescent AERolysin"/>
          <p:cNvSpPr txBox="1">
            <a:spLocks noGrp="1"/>
          </p:cNvSpPr>
          <p:nvPr>
            <p:ph type="title" idx="4294967295"/>
          </p:nvPr>
        </p:nvSpPr>
        <p:spPr>
          <a:xfrm>
            <a:off x="2136775" y="304800"/>
            <a:ext cx="7918450" cy="788988"/>
          </a:xfrm>
          <a:prstGeom prst="rect">
            <a:avLst/>
          </a:prstGeom>
        </p:spPr>
        <p:txBody>
          <a:bodyPr>
            <a:normAutofit/>
          </a:bodyPr>
          <a:lstStyle/>
          <a:p>
            <a:pPr>
              <a:defRPr sz="2500">
                <a:solidFill>
                  <a:srgbClr val="FFC000"/>
                </a:solidFill>
                <a:effectLst>
                  <a:outerShdw blurRad="12700" dist="25400" dir="2700000" rotWithShape="0">
                    <a:srgbClr val="DDDDDD"/>
                  </a:outerShdw>
                </a:effectLst>
              </a:defRPr>
            </a:pPr>
            <a:r>
              <a:t>WHAT IS FLAER?</a:t>
            </a:r>
            <a:br/>
            <a:r>
              <a:rPr u="sng">
                <a:solidFill>
                  <a:srgbClr val="31517D"/>
                </a:solidFill>
              </a:rPr>
              <a:t>FL</a:t>
            </a:r>
            <a:r>
              <a:rPr>
                <a:solidFill>
                  <a:srgbClr val="31517D"/>
                </a:solidFill>
              </a:rPr>
              <a:t>uorescent </a:t>
            </a:r>
            <a:r>
              <a:rPr u="sng">
                <a:solidFill>
                  <a:srgbClr val="31517D"/>
                </a:solidFill>
              </a:rPr>
              <a:t>AER</a:t>
            </a:r>
            <a:r>
              <a:rPr>
                <a:solidFill>
                  <a:srgbClr val="31517D"/>
                </a:solidFill>
              </a:rPr>
              <a:t>olysin</a:t>
            </a:r>
          </a:p>
        </p:txBody>
      </p:sp>
      <p:sp>
        <p:nvSpPr>
          <p:cNvPr id="263" name="Aerolysin is a pore-forming toxin secreted by Aeromonas hydrophila - GPI-anchor serves as receptor…"/>
          <p:cNvSpPr txBox="1">
            <a:spLocks noGrp="1"/>
          </p:cNvSpPr>
          <p:nvPr>
            <p:ph type="body" idx="4294967295"/>
          </p:nvPr>
        </p:nvSpPr>
        <p:spPr>
          <a:xfrm>
            <a:off x="1981200" y="1417637"/>
            <a:ext cx="8229600" cy="4525963"/>
          </a:xfrm>
          <a:prstGeom prst="rect">
            <a:avLst/>
          </a:prstGeom>
        </p:spPr>
        <p:txBody>
          <a:bodyPr>
            <a:normAutofit/>
          </a:bodyPr>
          <a:lstStyle/>
          <a:p>
            <a:pPr>
              <a:lnSpc>
                <a:spcPct val="80000"/>
              </a:lnSpc>
            </a:pPr>
            <a:r>
              <a:t>Aerolysin is a pore-forming toxin secreted by </a:t>
            </a:r>
            <a:r>
              <a:rPr i="1"/>
              <a:t>Aeromonas hydrophila</a:t>
            </a:r>
            <a:r>
              <a:rPr i="1">
                <a:solidFill>
                  <a:srgbClr val="FFFFFF"/>
                </a:solidFill>
              </a:rPr>
              <a:t> - </a:t>
            </a:r>
            <a:r>
              <a:rPr>
                <a:solidFill>
                  <a:schemeClr val="accent2"/>
                </a:solidFill>
              </a:rPr>
              <a:t>GPI-anchor serves as receptor</a:t>
            </a:r>
          </a:p>
          <a:p>
            <a:pPr>
              <a:lnSpc>
                <a:spcPct val="80000"/>
              </a:lnSpc>
              <a:buSzTx/>
              <a:buNone/>
              <a:defRPr>
                <a:solidFill>
                  <a:schemeClr val="accent1"/>
                </a:solidFill>
              </a:defRPr>
            </a:pPr>
            <a:endParaRPr>
              <a:solidFill>
                <a:schemeClr val="accent2"/>
              </a:solidFill>
            </a:endParaRPr>
          </a:p>
          <a:p>
            <a:pPr>
              <a:lnSpc>
                <a:spcPct val="80000"/>
              </a:lnSpc>
              <a:defRPr sz="2400"/>
            </a:pPr>
            <a:r>
              <a:t>FLAER – A488-conjugated mutant aerolysin binds to GPI -anchor rather than surrogate protein and is inactive so doesn’t form channels</a:t>
            </a:r>
          </a:p>
        </p:txBody>
      </p:sp>
      <p:sp>
        <p:nvSpPr>
          <p:cNvPr id="264" name="Çizgi"/>
          <p:cNvSpPr/>
          <p:nvPr/>
        </p:nvSpPr>
        <p:spPr>
          <a:xfrm>
            <a:off x="2541587" y="5899150"/>
            <a:ext cx="6365876" cy="44450"/>
          </a:xfrm>
          <a:prstGeom prst="line">
            <a:avLst/>
          </a:prstGeom>
          <a:ln w="38100">
            <a:solidFill>
              <a:srgbClr val="000000"/>
            </a:solidFill>
            <a:prstDash val="dash"/>
          </a:ln>
        </p:spPr>
        <p:txBody>
          <a:bodyPr lIns="45719" rIns="45719"/>
          <a:lstStyle/>
          <a:p>
            <a:endParaRPr/>
          </a:p>
        </p:txBody>
      </p:sp>
      <p:sp>
        <p:nvSpPr>
          <p:cNvPr id="265" name="Çizgi"/>
          <p:cNvSpPr/>
          <p:nvPr/>
        </p:nvSpPr>
        <p:spPr>
          <a:xfrm>
            <a:off x="2506662" y="6240461"/>
            <a:ext cx="6364288" cy="7940"/>
          </a:xfrm>
          <a:prstGeom prst="line">
            <a:avLst/>
          </a:prstGeom>
          <a:ln w="38100">
            <a:solidFill>
              <a:srgbClr val="000000"/>
            </a:solidFill>
            <a:prstDash val="dash"/>
          </a:ln>
        </p:spPr>
        <p:txBody>
          <a:bodyPr lIns="45719" rIns="45719"/>
          <a:lstStyle/>
          <a:p>
            <a:endParaRPr/>
          </a:p>
        </p:txBody>
      </p:sp>
      <p:grpSp>
        <p:nvGrpSpPr>
          <p:cNvPr id="269" name="Grup"/>
          <p:cNvGrpSpPr/>
          <p:nvPr/>
        </p:nvGrpSpPr>
        <p:grpSpPr>
          <a:xfrm>
            <a:off x="4930742" y="4545012"/>
            <a:ext cx="2344771" cy="1270001"/>
            <a:chOff x="0" y="0"/>
            <a:chExt cx="2344769" cy="1270000"/>
          </a:xfrm>
        </p:grpSpPr>
        <p:sp>
          <p:nvSpPr>
            <p:cNvPr id="266" name="Şekil"/>
            <p:cNvSpPr/>
            <p:nvPr/>
          </p:nvSpPr>
          <p:spPr>
            <a:xfrm rot="3762133">
              <a:off x="22762" y="230954"/>
              <a:ext cx="228601" cy="190501"/>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cubicBezTo>
                    <a:pt x="5400" y="15634"/>
                    <a:pt x="7817" y="10800"/>
                    <a:pt x="10800" y="10800"/>
                  </a:cubicBezTo>
                  <a:cubicBezTo>
                    <a:pt x="13782" y="10798"/>
                    <a:pt x="16199" y="15634"/>
                    <a:pt x="16200" y="21598"/>
                  </a:cubicBezTo>
                  <a:lnTo>
                    <a:pt x="21600" y="21600"/>
                  </a:lnTo>
                  <a:cubicBezTo>
                    <a:pt x="21600" y="9670"/>
                    <a:pt x="16764" y="0"/>
                    <a:pt x="10800" y="0"/>
                  </a:cubicBezTo>
                  <a:cubicBezTo>
                    <a:pt x="4835" y="0"/>
                    <a:pt x="0" y="9670"/>
                    <a:pt x="0" y="21600"/>
                  </a:cubicBezTo>
                  <a:lnTo>
                    <a:pt x="5400" y="21600"/>
                  </a:lnTo>
                  <a:close/>
                </a:path>
              </a:pathLst>
            </a:custGeom>
            <a:solidFill>
              <a:srgbClr val="0000FF"/>
            </a:solidFill>
            <a:ln w="9525" cap="flat">
              <a:solidFill>
                <a:srgbClr val="000000"/>
              </a:solidFill>
              <a:prstDash val="solid"/>
              <a:miter lim="800000"/>
            </a:ln>
            <a:effectLst/>
          </p:spPr>
          <p:txBody>
            <a:bodyPr wrap="square" lIns="45719" tIns="45719" rIns="45719" bIns="45719" numCol="1" anchor="ctr">
              <a:noAutofit/>
            </a:bodyPr>
            <a:lstStyle/>
            <a:p>
              <a:endParaRPr/>
            </a:p>
          </p:txBody>
        </p:sp>
        <p:sp>
          <p:nvSpPr>
            <p:cNvPr id="267" name="Çizgi"/>
            <p:cNvSpPr/>
            <p:nvPr/>
          </p:nvSpPr>
          <p:spPr>
            <a:xfrm flipH="1">
              <a:off x="183362" y="124791"/>
              <a:ext cx="179440" cy="150468"/>
            </a:xfrm>
            <a:prstGeom prst="line">
              <a:avLst/>
            </a:prstGeom>
            <a:noFill/>
            <a:ln w="57150" cap="flat">
              <a:solidFill>
                <a:srgbClr val="000000"/>
              </a:solidFill>
              <a:prstDash val="solid"/>
              <a:round/>
            </a:ln>
            <a:effectLst/>
          </p:spPr>
          <p:txBody>
            <a:bodyPr wrap="square" lIns="45719" tIns="45719" rIns="45719" bIns="45719" numCol="1" anchor="t">
              <a:noAutofit/>
            </a:bodyPr>
            <a:lstStyle/>
            <a:p>
              <a:endParaRPr/>
            </a:p>
          </p:txBody>
        </p:sp>
        <p:sp>
          <p:nvSpPr>
            <p:cNvPr id="268" name="FLAER"/>
            <p:cNvSpPr/>
            <p:nvPr/>
          </p:nvSpPr>
          <p:spPr>
            <a:xfrm>
              <a:off x="1074769" y="0"/>
              <a:ext cx="1270001" cy="1270000"/>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lgn="ctr">
                <a:defRPr sz="2400">
                  <a:latin typeface="Century Gothic"/>
                  <a:ea typeface="Century Gothic"/>
                  <a:cs typeface="Century Gothic"/>
                  <a:sym typeface="Century Gothic"/>
                </a:defRPr>
              </a:lvl1pPr>
            </a:lstStyle>
            <a:p>
              <a:r>
                <a:t>FLAER</a:t>
              </a:r>
            </a:p>
          </p:txBody>
        </p:sp>
      </p:grpSp>
      <p:grpSp>
        <p:nvGrpSpPr>
          <p:cNvPr id="273" name="Grup"/>
          <p:cNvGrpSpPr/>
          <p:nvPr/>
        </p:nvGrpSpPr>
        <p:grpSpPr>
          <a:xfrm>
            <a:off x="2558732" y="3803650"/>
            <a:ext cx="1597562" cy="443415"/>
            <a:chOff x="0" y="0"/>
            <a:chExt cx="1597560" cy="443414"/>
          </a:xfrm>
        </p:grpSpPr>
        <p:sp>
          <p:nvSpPr>
            <p:cNvPr id="270" name="Şekil"/>
            <p:cNvSpPr/>
            <p:nvPr/>
          </p:nvSpPr>
          <p:spPr>
            <a:xfrm rot="19397091">
              <a:off x="1278766" y="134653"/>
              <a:ext cx="269876" cy="253207"/>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cubicBezTo>
                    <a:pt x="5400" y="15634"/>
                    <a:pt x="7817" y="10800"/>
                    <a:pt x="10800" y="10800"/>
                  </a:cubicBezTo>
                  <a:cubicBezTo>
                    <a:pt x="13782" y="10798"/>
                    <a:pt x="16199" y="15634"/>
                    <a:pt x="16200" y="21598"/>
                  </a:cubicBezTo>
                  <a:lnTo>
                    <a:pt x="21600" y="21600"/>
                  </a:lnTo>
                  <a:cubicBezTo>
                    <a:pt x="21600" y="9670"/>
                    <a:pt x="16764" y="0"/>
                    <a:pt x="10800" y="0"/>
                  </a:cubicBezTo>
                  <a:cubicBezTo>
                    <a:pt x="4835" y="0"/>
                    <a:pt x="0" y="9670"/>
                    <a:pt x="0" y="21600"/>
                  </a:cubicBezTo>
                  <a:lnTo>
                    <a:pt x="5400" y="21600"/>
                  </a:lnTo>
                  <a:close/>
                </a:path>
              </a:pathLst>
            </a:custGeom>
            <a:solidFill>
              <a:srgbClr val="FF6600"/>
            </a:solidFill>
            <a:ln w="9525" cap="flat">
              <a:solidFill>
                <a:srgbClr val="000000"/>
              </a:solidFill>
              <a:prstDash val="solid"/>
              <a:miter lim="800000"/>
            </a:ln>
            <a:effectLst/>
          </p:spPr>
          <p:txBody>
            <a:bodyPr wrap="square" lIns="45719" tIns="45719" rIns="45719" bIns="45719" numCol="1" anchor="ctr">
              <a:noAutofit/>
            </a:bodyPr>
            <a:lstStyle/>
            <a:p>
              <a:endParaRPr/>
            </a:p>
          </p:txBody>
        </p:sp>
        <p:sp>
          <p:nvSpPr>
            <p:cNvPr id="271" name="Çizgi"/>
            <p:cNvSpPr/>
            <p:nvPr/>
          </p:nvSpPr>
          <p:spPr>
            <a:xfrm>
              <a:off x="1173479" y="7937"/>
              <a:ext cx="180976" cy="203201"/>
            </a:xfrm>
            <a:prstGeom prst="line">
              <a:avLst/>
            </a:prstGeom>
            <a:noFill/>
            <a:ln w="57150" cap="flat">
              <a:solidFill>
                <a:srgbClr val="FF6600"/>
              </a:solidFill>
              <a:prstDash val="solid"/>
              <a:round/>
            </a:ln>
            <a:effectLst/>
          </p:spPr>
          <p:txBody>
            <a:bodyPr wrap="square" lIns="45719" tIns="45719" rIns="45719" bIns="45719" numCol="1" anchor="t">
              <a:noAutofit/>
            </a:bodyPr>
            <a:lstStyle/>
            <a:p>
              <a:endParaRPr/>
            </a:p>
          </p:txBody>
        </p:sp>
        <p:sp>
          <p:nvSpPr>
            <p:cNvPr id="272" name="α-CD59"/>
            <p:cNvSpPr/>
            <p:nvPr/>
          </p:nvSpPr>
          <p:spPr>
            <a:xfrm>
              <a:off x="0" y="0"/>
              <a:ext cx="1356360"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defRPr sz="2400">
                  <a:latin typeface="Symbol"/>
                  <a:ea typeface="Symbol"/>
                  <a:cs typeface="Symbol"/>
                  <a:sym typeface="Symbol"/>
                </a:defRPr>
              </a:pPr>
              <a:r>
                <a:t>a</a:t>
              </a:r>
              <a:r>
                <a:rPr>
                  <a:latin typeface="Century Gothic"/>
                  <a:ea typeface="Century Gothic"/>
                  <a:cs typeface="Century Gothic"/>
                  <a:sym typeface="Century Gothic"/>
                </a:rPr>
                <a:t>-CD59</a:t>
              </a:r>
            </a:p>
          </p:txBody>
        </p:sp>
      </p:grpSp>
      <p:grpSp>
        <p:nvGrpSpPr>
          <p:cNvPr id="278" name="Grup"/>
          <p:cNvGrpSpPr/>
          <p:nvPr/>
        </p:nvGrpSpPr>
        <p:grpSpPr>
          <a:xfrm>
            <a:off x="8130962" y="4648200"/>
            <a:ext cx="2281951" cy="1270000"/>
            <a:chOff x="0" y="0"/>
            <a:chExt cx="2281949" cy="1270000"/>
          </a:xfrm>
        </p:grpSpPr>
        <p:sp>
          <p:nvSpPr>
            <p:cNvPr id="274" name="FLAER"/>
            <p:cNvSpPr/>
            <p:nvPr/>
          </p:nvSpPr>
          <p:spPr>
            <a:xfrm>
              <a:off x="1011949" y="0"/>
              <a:ext cx="1270001" cy="1270000"/>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t">
              <a:spAutoFit/>
            </a:bodyPr>
            <a:lstStyle>
              <a:lvl1pPr algn="ctr">
                <a:defRPr sz="2400">
                  <a:latin typeface="Century Gothic"/>
                  <a:ea typeface="Century Gothic"/>
                  <a:cs typeface="Century Gothic"/>
                  <a:sym typeface="Century Gothic"/>
                </a:defRPr>
              </a:lvl1pPr>
            </a:lstStyle>
            <a:p>
              <a:r>
                <a:t>FLAER</a:t>
              </a:r>
            </a:p>
          </p:txBody>
        </p:sp>
        <p:grpSp>
          <p:nvGrpSpPr>
            <p:cNvPr id="277" name="Grup"/>
            <p:cNvGrpSpPr/>
            <p:nvPr/>
          </p:nvGrpSpPr>
          <p:grpSpPr>
            <a:xfrm>
              <a:off x="-1" y="89854"/>
              <a:ext cx="362523" cy="346680"/>
              <a:chOff x="0" y="0"/>
              <a:chExt cx="362521" cy="346678"/>
            </a:xfrm>
          </p:grpSpPr>
          <p:sp>
            <p:nvSpPr>
              <p:cNvPr id="275" name="Şekil"/>
              <p:cNvSpPr/>
              <p:nvPr/>
            </p:nvSpPr>
            <p:spPr>
              <a:xfrm rot="3762133">
                <a:off x="22682" y="106306"/>
                <a:ext cx="228601" cy="190321"/>
              </a:xfrm>
              <a:custGeom>
                <a:avLst/>
                <a:gdLst/>
                <a:ahLst/>
                <a:cxnLst>
                  <a:cxn ang="0">
                    <a:pos x="wd2" y="hd2"/>
                  </a:cxn>
                  <a:cxn ang="5400000">
                    <a:pos x="wd2" y="hd2"/>
                  </a:cxn>
                  <a:cxn ang="10800000">
                    <a:pos x="wd2" y="hd2"/>
                  </a:cxn>
                  <a:cxn ang="16200000">
                    <a:pos x="wd2" y="hd2"/>
                  </a:cxn>
                </a:cxnLst>
                <a:rect l="0" t="0" r="r" b="b"/>
                <a:pathLst>
                  <a:path w="21600" h="21600" extrusionOk="0">
                    <a:moveTo>
                      <a:pt x="5400" y="21600"/>
                    </a:moveTo>
                    <a:cubicBezTo>
                      <a:pt x="5400" y="15634"/>
                      <a:pt x="7817" y="10800"/>
                      <a:pt x="10800" y="10800"/>
                    </a:cubicBezTo>
                    <a:cubicBezTo>
                      <a:pt x="13782" y="10798"/>
                      <a:pt x="16199" y="15634"/>
                      <a:pt x="16200" y="21598"/>
                    </a:cubicBezTo>
                    <a:lnTo>
                      <a:pt x="21600" y="21600"/>
                    </a:lnTo>
                    <a:cubicBezTo>
                      <a:pt x="21600" y="9670"/>
                      <a:pt x="16764" y="0"/>
                      <a:pt x="10800" y="0"/>
                    </a:cubicBezTo>
                    <a:cubicBezTo>
                      <a:pt x="4835" y="0"/>
                      <a:pt x="0" y="9670"/>
                      <a:pt x="0" y="21600"/>
                    </a:cubicBezTo>
                    <a:lnTo>
                      <a:pt x="5400" y="21600"/>
                    </a:lnTo>
                    <a:close/>
                  </a:path>
                </a:pathLst>
              </a:custGeom>
              <a:solidFill>
                <a:srgbClr val="0000FF"/>
              </a:solidFill>
              <a:ln w="9525" cap="flat">
                <a:solidFill>
                  <a:srgbClr val="000000"/>
                </a:solidFill>
                <a:prstDash val="solid"/>
                <a:miter lim="800000"/>
              </a:ln>
              <a:effectLst/>
            </p:spPr>
            <p:txBody>
              <a:bodyPr wrap="square" lIns="45719" tIns="45719" rIns="45719" bIns="45719" numCol="1" anchor="ctr">
                <a:noAutofit/>
              </a:bodyPr>
              <a:lstStyle/>
              <a:p>
                <a:endParaRPr/>
              </a:p>
            </p:txBody>
          </p:sp>
          <p:sp>
            <p:nvSpPr>
              <p:cNvPr id="276" name="Çizgi"/>
              <p:cNvSpPr/>
              <p:nvPr/>
            </p:nvSpPr>
            <p:spPr>
              <a:xfrm flipH="1">
                <a:off x="183225" y="-1"/>
                <a:ext cx="179297" cy="150492"/>
              </a:xfrm>
              <a:prstGeom prst="line">
                <a:avLst/>
              </a:prstGeom>
              <a:noFill/>
              <a:ln w="57150" cap="flat">
                <a:solidFill>
                  <a:srgbClr val="000000"/>
                </a:solidFill>
                <a:prstDash val="solid"/>
                <a:round/>
              </a:ln>
              <a:effectLst/>
            </p:spPr>
            <p:txBody>
              <a:bodyPr wrap="square" lIns="45719" tIns="45719" rIns="45719" bIns="45719" numCol="1" anchor="t">
                <a:noAutofit/>
              </a:bodyPr>
              <a:lstStyle/>
              <a:p>
                <a:endParaRPr/>
              </a:p>
            </p:txBody>
          </p:sp>
        </p:grpSp>
      </p:grpSp>
      <p:grpSp>
        <p:nvGrpSpPr>
          <p:cNvPr id="290" name="Grup"/>
          <p:cNvGrpSpPr/>
          <p:nvPr/>
        </p:nvGrpSpPr>
        <p:grpSpPr>
          <a:xfrm>
            <a:off x="3878262" y="4138612"/>
            <a:ext cx="1219201" cy="1957388"/>
            <a:chOff x="0" y="0"/>
            <a:chExt cx="1219200" cy="1957387"/>
          </a:xfrm>
        </p:grpSpPr>
        <p:sp>
          <p:nvSpPr>
            <p:cNvPr id="279" name="Oval"/>
            <p:cNvSpPr/>
            <p:nvPr/>
          </p:nvSpPr>
          <p:spPr>
            <a:xfrm>
              <a:off x="609600" y="528637"/>
              <a:ext cx="304800" cy="228601"/>
            </a:xfrm>
            <a:prstGeom prst="ellipse">
              <a:avLst/>
            </a:prstGeom>
            <a:solidFill>
              <a:srgbClr val="00FF00"/>
            </a:solidFill>
            <a:ln w="9525" cap="flat">
              <a:solidFill>
                <a:srgbClr val="000000"/>
              </a:solidFill>
              <a:prstDash val="solid"/>
              <a:round/>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280" name="Çizgi"/>
            <p:cNvSpPr/>
            <p:nvPr/>
          </p:nvSpPr>
          <p:spPr>
            <a:xfrm flipH="1">
              <a:off x="304800" y="604837"/>
              <a:ext cx="304800" cy="1"/>
            </a:xfrm>
            <a:prstGeom prst="line">
              <a:avLst/>
            </a:prstGeom>
            <a:noFill/>
            <a:ln w="38100" cap="flat">
              <a:solidFill>
                <a:srgbClr val="000000"/>
              </a:solidFill>
              <a:prstDash val="solid"/>
              <a:round/>
            </a:ln>
            <a:effectLst/>
          </p:spPr>
          <p:txBody>
            <a:bodyPr wrap="square" lIns="45719" tIns="45719" rIns="45719" bIns="45719" numCol="1" anchor="t">
              <a:noAutofit/>
            </a:bodyPr>
            <a:lstStyle/>
            <a:p>
              <a:endParaRPr/>
            </a:p>
          </p:txBody>
        </p:sp>
        <p:sp>
          <p:nvSpPr>
            <p:cNvPr id="281" name="Oval"/>
            <p:cNvSpPr/>
            <p:nvPr/>
          </p:nvSpPr>
          <p:spPr>
            <a:xfrm>
              <a:off x="-1" y="0"/>
              <a:ext cx="619127" cy="604838"/>
            </a:xfrm>
            <a:prstGeom prst="ellipse">
              <a:avLst/>
            </a:prstGeom>
            <a:solidFill>
              <a:srgbClr val="FF9900"/>
            </a:solidFill>
            <a:ln w="9525" cap="flat">
              <a:solidFill>
                <a:srgbClr val="000000"/>
              </a:solidFill>
              <a:prstDash val="solid"/>
              <a:round/>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282" name="Oval"/>
            <p:cNvSpPr/>
            <p:nvPr/>
          </p:nvSpPr>
          <p:spPr>
            <a:xfrm>
              <a:off x="838200" y="681037"/>
              <a:ext cx="304800" cy="228601"/>
            </a:xfrm>
            <a:prstGeom prst="ellipse">
              <a:avLst/>
            </a:prstGeom>
            <a:solidFill>
              <a:srgbClr val="00FF00"/>
            </a:solidFill>
            <a:ln w="9525" cap="flat">
              <a:solidFill>
                <a:srgbClr val="000000"/>
              </a:solidFill>
              <a:prstDash val="solid"/>
              <a:round/>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283" name="Oval"/>
            <p:cNvSpPr/>
            <p:nvPr/>
          </p:nvSpPr>
          <p:spPr>
            <a:xfrm>
              <a:off x="914400" y="909637"/>
              <a:ext cx="304800" cy="228601"/>
            </a:xfrm>
            <a:prstGeom prst="ellipse">
              <a:avLst/>
            </a:prstGeom>
            <a:solidFill>
              <a:srgbClr val="00FF00"/>
            </a:solidFill>
            <a:ln w="9525" cap="flat">
              <a:solidFill>
                <a:srgbClr val="000000"/>
              </a:solidFill>
              <a:prstDash val="solid"/>
              <a:round/>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284" name="Oval"/>
            <p:cNvSpPr/>
            <p:nvPr/>
          </p:nvSpPr>
          <p:spPr>
            <a:xfrm>
              <a:off x="838200" y="1138237"/>
              <a:ext cx="304800" cy="228601"/>
            </a:xfrm>
            <a:prstGeom prst="ellipse">
              <a:avLst/>
            </a:prstGeom>
            <a:solidFill>
              <a:srgbClr val="00FF00"/>
            </a:solidFill>
            <a:ln w="9525" cap="flat">
              <a:solidFill>
                <a:srgbClr val="000000"/>
              </a:solidFill>
              <a:prstDash val="solid"/>
              <a:round/>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285" name="Şekil"/>
            <p:cNvSpPr/>
            <p:nvPr/>
          </p:nvSpPr>
          <p:spPr>
            <a:xfrm>
              <a:off x="685800" y="1366837"/>
              <a:ext cx="381000" cy="228601"/>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10800"/>
                  </a:lnTo>
                  <a:lnTo>
                    <a:pt x="5400" y="21600"/>
                  </a:lnTo>
                  <a:lnTo>
                    <a:pt x="16200" y="21600"/>
                  </a:lnTo>
                  <a:lnTo>
                    <a:pt x="21600" y="10800"/>
                  </a:lnTo>
                  <a:lnTo>
                    <a:pt x="16200" y="0"/>
                  </a:lnTo>
                  <a:close/>
                </a:path>
              </a:pathLst>
            </a:custGeom>
            <a:solidFill>
              <a:srgbClr val="0000FF"/>
            </a:solidFill>
            <a:ln w="9525" cap="flat">
              <a:solidFill>
                <a:srgbClr val="000000"/>
              </a:solidFill>
              <a:prstDash val="solid"/>
              <a:round/>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grpSp>
          <p:nvGrpSpPr>
            <p:cNvPr id="289" name="Grup"/>
            <p:cNvGrpSpPr/>
            <p:nvPr/>
          </p:nvGrpSpPr>
          <p:grpSpPr>
            <a:xfrm>
              <a:off x="380999" y="1595437"/>
              <a:ext cx="455614" cy="361951"/>
              <a:chOff x="0" y="0"/>
              <a:chExt cx="455612" cy="361949"/>
            </a:xfrm>
          </p:grpSpPr>
          <p:sp>
            <p:nvSpPr>
              <p:cNvPr id="286" name="Çizgi"/>
              <p:cNvSpPr/>
              <p:nvPr/>
            </p:nvSpPr>
            <p:spPr>
              <a:xfrm flipH="1">
                <a:off x="-1" y="0"/>
                <a:ext cx="2" cy="361950"/>
              </a:xfrm>
              <a:prstGeom prst="line">
                <a:avLst/>
              </a:prstGeom>
              <a:noFill/>
              <a:ln w="57150" cap="flat">
                <a:solidFill>
                  <a:srgbClr val="000000"/>
                </a:solidFill>
                <a:prstDash val="solid"/>
                <a:round/>
              </a:ln>
              <a:effectLst/>
            </p:spPr>
            <p:txBody>
              <a:bodyPr wrap="square" lIns="45719" tIns="45719" rIns="45719" bIns="45719" numCol="1" anchor="t">
                <a:noAutofit/>
              </a:bodyPr>
              <a:lstStyle/>
              <a:p>
                <a:endParaRPr/>
              </a:p>
            </p:txBody>
          </p:sp>
          <p:sp>
            <p:nvSpPr>
              <p:cNvPr id="287" name="Çizgi"/>
              <p:cNvSpPr/>
              <p:nvPr/>
            </p:nvSpPr>
            <p:spPr>
              <a:xfrm flipV="1">
                <a:off x="-1" y="0"/>
                <a:ext cx="455614" cy="6350"/>
              </a:xfrm>
              <a:prstGeom prst="line">
                <a:avLst/>
              </a:prstGeom>
              <a:noFill/>
              <a:ln w="57150" cap="flat">
                <a:solidFill>
                  <a:srgbClr val="000000"/>
                </a:solidFill>
                <a:prstDash val="solid"/>
                <a:round/>
              </a:ln>
              <a:effectLst/>
            </p:spPr>
            <p:txBody>
              <a:bodyPr wrap="square" lIns="45719" tIns="45719" rIns="45719" bIns="45719" numCol="1" anchor="t">
                <a:noAutofit/>
              </a:bodyPr>
              <a:lstStyle/>
              <a:p>
                <a:endParaRPr/>
              </a:p>
            </p:txBody>
          </p:sp>
          <p:sp>
            <p:nvSpPr>
              <p:cNvPr id="288" name="Çizgi"/>
              <p:cNvSpPr/>
              <p:nvPr/>
            </p:nvSpPr>
            <p:spPr>
              <a:xfrm flipH="1">
                <a:off x="228599" y="0"/>
                <a:ext cx="1" cy="361950"/>
              </a:xfrm>
              <a:prstGeom prst="line">
                <a:avLst/>
              </a:prstGeom>
              <a:noFill/>
              <a:ln w="57150" cap="flat">
                <a:solidFill>
                  <a:srgbClr val="000000"/>
                </a:solidFill>
                <a:prstDash val="solid"/>
                <a:round/>
              </a:ln>
              <a:effectLst/>
            </p:spPr>
            <p:txBody>
              <a:bodyPr wrap="square" lIns="45719" tIns="45719" rIns="45719" bIns="45719" numCol="1" anchor="t">
                <a:noAutofit/>
              </a:bodyPr>
              <a:lstStyle/>
              <a:p>
                <a:endParaRPr/>
              </a:p>
            </p:txBody>
          </p:sp>
        </p:grpSp>
      </p:grpSp>
      <p:grpSp>
        <p:nvGrpSpPr>
          <p:cNvPr id="303" name="Grup"/>
          <p:cNvGrpSpPr/>
          <p:nvPr/>
        </p:nvGrpSpPr>
        <p:grpSpPr>
          <a:xfrm>
            <a:off x="7078662" y="4190999"/>
            <a:ext cx="1219201" cy="1957389"/>
            <a:chOff x="0" y="0"/>
            <a:chExt cx="1219200" cy="1957387"/>
          </a:xfrm>
        </p:grpSpPr>
        <p:sp>
          <p:nvSpPr>
            <p:cNvPr id="291" name="Oval"/>
            <p:cNvSpPr/>
            <p:nvPr/>
          </p:nvSpPr>
          <p:spPr>
            <a:xfrm>
              <a:off x="914400" y="909637"/>
              <a:ext cx="304800" cy="228601"/>
            </a:xfrm>
            <a:prstGeom prst="ellipse">
              <a:avLst/>
            </a:prstGeom>
            <a:solidFill>
              <a:srgbClr val="00FF00"/>
            </a:solidFill>
            <a:ln w="9525" cap="flat">
              <a:solidFill>
                <a:srgbClr val="000000"/>
              </a:solidFill>
              <a:prstDash val="solid"/>
              <a:round/>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grpSp>
          <p:nvGrpSpPr>
            <p:cNvPr id="302" name="Grup"/>
            <p:cNvGrpSpPr/>
            <p:nvPr/>
          </p:nvGrpSpPr>
          <p:grpSpPr>
            <a:xfrm>
              <a:off x="-1" y="-1"/>
              <a:ext cx="1143001" cy="1957389"/>
              <a:chOff x="0" y="0"/>
              <a:chExt cx="1143000" cy="1957387"/>
            </a:xfrm>
          </p:grpSpPr>
          <p:sp>
            <p:nvSpPr>
              <p:cNvPr id="292" name="Oval"/>
              <p:cNvSpPr/>
              <p:nvPr/>
            </p:nvSpPr>
            <p:spPr>
              <a:xfrm>
                <a:off x="609600" y="528637"/>
                <a:ext cx="304800" cy="228601"/>
              </a:xfrm>
              <a:prstGeom prst="ellipse">
                <a:avLst/>
              </a:prstGeom>
              <a:solidFill>
                <a:srgbClr val="00FF00"/>
              </a:solidFill>
              <a:ln w="9525" cap="flat">
                <a:solidFill>
                  <a:srgbClr val="000000"/>
                </a:solidFill>
                <a:prstDash val="solid"/>
                <a:round/>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293" name="Çizgi"/>
              <p:cNvSpPr/>
              <p:nvPr/>
            </p:nvSpPr>
            <p:spPr>
              <a:xfrm flipH="1">
                <a:off x="304800" y="604837"/>
                <a:ext cx="304800" cy="1"/>
              </a:xfrm>
              <a:prstGeom prst="line">
                <a:avLst/>
              </a:prstGeom>
              <a:noFill/>
              <a:ln w="38100" cap="flat">
                <a:solidFill>
                  <a:srgbClr val="000000"/>
                </a:solidFill>
                <a:prstDash val="solid"/>
                <a:round/>
              </a:ln>
              <a:effectLst/>
            </p:spPr>
            <p:txBody>
              <a:bodyPr wrap="square" lIns="45719" tIns="45719" rIns="45719" bIns="45719" numCol="1" anchor="t">
                <a:noAutofit/>
              </a:bodyPr>
              <a:lstStyle/>
              <a:p>
                <a:endParaRPr/>
              </a:p>
            </p:txBody>
          </p:sp>
          <p:sp>
            <p:nvSpPr>
              <p:cNvPr id="294" name="Oval"/>
              <p:cNvSpPr/>
              <p:nvPr/>
            </p:nvSpPr>
            <p:spPr>
              <a:xfrm>
                <a:off x="-1" y="0"/>
                <a:ext cx="619127" cy="604838"/>
              </a:xfrm>
              <a:prstGeom prst="ellipse">
                <a:avLst/>
              </a:prstGeom>
              <a:solidFill>
                <a:srgbClr val="990099"/>
              </a:solidFill>
              <a:ln w="9525" cap="flat">
                <a:solidFill>
                  <a:srgbClr val="000000"/>
                </a:solidFill>
                <a:prstDash val="solid"/>
                <a:round/>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295" name="Oval"/>
              <p:cNvSpPr/>
              <p:nvPr/>
            </p:nvSpPr>
            <p:spPr>
              <a:xfrm>
                <a:off x="838200" y="681037"/>
                <a:ext cx="304800" cy="228601"/>
              </a:xfrm>
              <a:prstGeom prst="ellipse">
                <a:avLst/>
              </a:prstGeom>
              <a:solidFill>
                <a:srgbClr val="00FF00"/>
              </a:solidFill>
              <a:ln w="9525" cap="flat">
                <a:solidFill>
                  <a:srgbClr val="000000"/>
                </a:solidFill>
                <a:prstDash val="solid"/>
                <a:round/>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296" name="Oval"/>
              <p:cNvSpPr/>
              <p:nvPr/>
            </p:nvSpPr>
            <p:spPr>
              <a:xfrm>
                <a:off x="838200" y="1138237"/>
                <a:ext cx="304800" cy="228601"/>
              </a:xfrm>
              <a:prstGeom prst="ellipse">
                <a:avLst/>
              </a:prstGeom>
              <a:solidFill>
                <a:srgbClr val="00FF00"/>
              </a:solidFill>
              <a:ln w="9525" cap="flat">
                <a:solidFill>
                  <a:srgbClr val="000000"/>
                </a:solidFill>
                <a:prstDash val="solid"/>
                <a:round/>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sp>
            <p:nvSpPr>
              <p:cNvPr id="297" name="Şekil"/>
              <p:cNvSpPr/>
              <p:nvPr/>
            </p:nvSpPr>
            <p:spPr>
              <a:xfrm>
                <a:off x="685800" y="1366837"/>
                <a:ext cx="381000" cy="228601"/>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0" y="10800"/>
                    </a:lnTo>
                    <a:lnTo>
                      <a:pt x="5400" y="21600"/>
                    </a:lnTo>
                    <a:lnTo>
                      <a:pt x="16200" y="21600"/>
                    </a:lnTo>
                    <a:lnTo>
                      <a:pt x="21600" y="10800"/>
                    </a:lnTo>
                    <a:lnTo>
                      <a:pt x="16200" y="0"/>
                    </a:lnTo>
                    <a:close/>
                  </a:path>
                </a:pathLst>
              </a:custGeom>
              <a:solidFill>
                <a:srgbClr val="0000FF"/>
              </a:solidFill>
              <a:ln w="9525" cap="flat">
                <a:solidFill>
                  <a:srgbClr val="000000"/>
                </a:solidFill>
                <a:prstDash val="solid"/>
                <a:round/>
              </a:ln>
              <a:effectLst/>
            </p:spPr>
            <p:txBody>
              <a:bodyPr wrap="square" lIns="45719" tIns="45719" rIns="45719" bIns="45719" numCol="1" anchor="ctr">
                <a:noAutofit/>
              </a:bodyPr>
              <a:lstStyle/>
              <a:p>
                <a:pPr algn="ctr">
                  <a:defRPr>
                    <a:latin typeface="Century Gothic"/>
                    <a:ea typeface="Century Gothic"/>
                    <a:cs typeface="Century Gothic"/>
                    <a:sym typeface="Century Gothic"/>
                  </a:defRPr>
                </a:pPr>
                <a:endParaRPr/>
              </a:p>
            </p:txBody>
          </p:sp>
          <p:grpSp>
            <p:nvGrpSpPr>
              <p:cNvPr id="301" name="Grup"/>
              <p:cNvGrpSpPr/>
              <p:nvPr/>
            </p:nvGrpSpPr>
            <p:grpSpPr>
              <a:xfrm>
                <a:off x="380999" y="1595437"/>
                <a:ext cx="455614" cy="361951"/>
                <a:chOff x="0" y="0"/>
                <a:chExt cx="455612" cy="361949"/>
              </a:xfrm>
            </p:grpSpPr>
            <p:sp>
              <p:nvSpPr>
                <p:cNvPr id="298" name="Çizgi"/>
                <p:cNvSpPr/>
                <p:nvPr/>
              </p:nvSpPr>
              <p:spPr>
                <a:xfrm flipH="1">
                  <a:off x="-1" y="0"/>
                  <a:ext cx="2" cy="361950"/>
                </a:xfrm>
                <a:prstGeom prst="line">
                  <a:avLst/>
                </a:prstGeom>
                <a:noFill/>
                <a:ln w="57150" cap="flat">
                  <a:solidFill>
                    <a:srgbClr val="000000"/>
                  </a:solidFill>
                  <a:prstDash val="solid"/>
                  <a:round/>
                </a:ln>
                <a:effectLst/>
              </p:spPr>
              <p:txBody>
                <a:bodyPr wrap="square" lIns="45719" tIns="45719" rIns="45719" bIns="45719" numCol="1" anchor="t">
                  <a:noAutofit/>
                </a:bodyPr>
                <a:lstStyle/>
                <a:p>
                  <a:endParaRPr/>
                </a:p>
              </p:txBody>
            </p:sp>
            <p:sp>
              <p:nvSpPr>
                <p:cNvPr id="299" name="Çizgi"/>
                <p:cNvSpPr/>
                <p:nvPr/>
              </p:nvSpPr>
              <p:spPr>
                <a:xfrm flipV="1">
                  <a:off x="-1" y="0"/>
                  <a:ext cx="455614" cy="6350"/>
                </a:xfrm>
                <a:prstGeom prst="line">
                  <a:avLst/>
                </a:prstGeom>
                <a:noFill/>
                <a:ln w="57150" cap="flat">
                  <a:solidFill>
                    <a:srgbClr val="000000"/>
                  </a:solidFill>
                  <a:prstDash val="solid"/>
                  <a:round/>
                </a:ln>
                <a:effectLst/>
              </p:spPr>
              <p:txBody>
                <a:bodyPr wrap="square" lIns="45719" tIns="45719" rIns="45719" bIns="45719" numCol="1" anchor="t">
                  <a:noAutofit/>
                </a:bodyPr>
                <a:lstStyle/>
                <a:p>
                  <a:endParaRPr/>
                </a:p>
              </p:txBody>
            </p:sp>
            <p:sp>
              <p:nvSpPr>
                <p:cNvPr id="300" name="Çizgi"/>
                <p:cNvSpPr/>
                <p:nvPr/>
              </p:nvSpPr>
              <p:spPr>
                <a:xfrm flipH="1">
                  <a:off x="228599" y="0"/>
                  <a:ext cx="1" cy="361950"/>
                </a:xfrm>
                <a:prstGeom prst="line">
                  <a:avLst/>
                </a:prstGeom>
                <a:noFill/>
                <a:ln w="57150" cap="flat">
                  <a:solidFill>
                    <a:srgbClr val="000000"/>
                  </a:solidFill>
                  <a:prstDash val="solid"/>
                  <a:round/>
                </a:ln>
                <a:effectLst/>
              </p:spPr>
              <p:txBody>
                <a:bodyPr wrap="square" lIns="45719" tIns="45719" rIns="45719" bIns="45719" numCol="1" anchor="t">
                  <a:noAutofit/>
                </a:bodyPr>
                <a:lstStyle/>
                <a:p>
                  <a:endParaRPr/>
                </a:p>
              </p:txBody>
            </p:sp>
          </p:grpSp>
        </p:grpSp>
      </p:gr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 Patients with unexplained hemolytic anemia…"/>
          <p:cNvSpPr txBox="1"/>
          <p:nvPr/>
        </p:nvSpPr>
        <p:spPr>
          <a:xfrm>
            <a:off x="1301432" y="1677987"/>
            <a:ext cx="9697086" cy="3977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a:defRPr sz="2800">
                <a:solidFill>
                  <a:srgbClr val="2B2A2A"/>
                </a:solidFill>
                <a:latin typeface="Open Sans"/>
                <a:ea typeface="Open Sans"/>
                <a:cs typeface="Open Sans"/>
                <a:sym typeface="Open Sans"/>
              </a:defRPr>
            </a:pPr>
            <a:r>
              <a:t>• Patients with unexplained hemolytic anemia </a:t>
            </a:r>
          </a:p>
          <a:p>
            <a:pPr lvl="1">
              <a:defRPr sz="2800">
                <a:solidFill>
                  <a:srgbClr val="2B2A2A"/>
                </a:solidFill>
                <a:latin typeface="Open Sans"/>
                <a:ea typeface="Open Sans"/>
                <a:cs typeface="Open Sans"/>
                <a:sym typeface="Open Sans"/>
              </a:defRPr>
            </a:pPr>
            <a:r>
              <a:t>• Patients with bone marrow failure, including aplastic anemia and MDS </a:t>
            </a:r>
          </a:p>
          <a:p>
            <a:pPr lvl="1">
              <a:defRPr sz="2800">
                <a:solidFill>
                  <a:srgbClr val="2B2A2A"/>
                </a:solidFill>
                <a:latin typeface="Open Sans"/>
                <a:ea typeface="Open Sans"/>
                <a:cs typeface="Open Sans"/>
                <a:sym typeface="Open Sans"/>
              </a:defRPr>
            </a:pPr>
            <a:r>
              <a:t>• Patients with hemoglobinuria </a:t>
            </a:r>
          </a:p>
          <a:p>
            <a:pPr lvl="1">
              <a:defRPr sz="2800">
                <a:solidFill>
                  <a:srgbClr val="2B2A2A"/>
                </a:solidFill>
                <a:latin typeface="Open Sans"/>
                <a:ea typeface="Open Sans"/>
                <a:cs typeface="Open Sans"/>
                <a:sym typeface="Open Sans"/>
              </a:defRPr>
            </a:pPr>
            <a:r>
              <a:t>• Patients with unusual/repetitive thrombosis, and arterial thrombosis otherwise unexplained. </a:t>
            </a:r>
          </a:p>
          <a:p>
            <a:pPr lvl="1">
              <a:defRPr sz="2800">
                <a:solidFill>
                  <a:srgbClr val="2B2A2A"/>
                </a:solidFill>
                <a:latin typeface="Open Sans"/>
                <a:ea typeface="Open Sans"/>
                <a:cs typeface="Open Sans"/>
                <a:sym typeface="Open Sans"/>
              </a:defRPr>
            </a:pPr>
            <a:r>
              <a:t>• Patients with episodic swallowing problems or abdominal pain of unclear etiology with associated hemolysis</a:t>
            </a:r>
          </a:p>
        </p:txBody>
      </p:sp>
      <p:sp>
        <p:nvSpPr>
          <p:cNvPr id="306" name="Who Should be Tested for PNH?"/>
          <p:cNvSpPr txBox="1"/>
          <p:nvPr/>
        </p:nvSpPr>
        <p:spPr>
          <a:xfrm>
            <a:off x="2752407" y="733425"/>
            <a:ext cx="5790248" cy="1056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b="1">
                <a:solidFill>
                  <a:srgbClr val="2B2A2A"/>
                </a:solidFill>
                <a:latin typeface="Open Sans"/>
                <a:ea typeface="Open Sans"/>
                <a:cs typeface="Open Sans"/>
                <a:sym typeface="Open Sans"/>
              </a:defRPr>
            </a:pPr>
            <a:r>
              <a:rPr u="sng">
                <a:solidFill>
                  <a:srgbClr val="0563C1"/>
                </a:solidFill>
                <a:uFill>
                  <a:solidFill>
                    <a:srgbClr val="0563C1"/>
                  </a:solidFill>
                </a:uFill>
                <a:hlinkClick r:id="rId2"/>
              </a:rPr>
              <a:t>Who Should be Tested for PNH?</a:t>
            </a:r>
            <a:r>
              <a:rPr b="0"/>
              <a:t> </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 First/only drug targeted to PNH…"/>
          <p:cNvSpPr txBox="1"/>
          <p:nvPr/>
        </p:nvSpPr>
        <p:spPr>
          <a:xfrm>
            <a:off x="1176020" y="1965325"/>
            <a:ext cx="9643110" cy="3977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solidFill>
                  <a:srgbClr val="2B2A2A"/>
                </a:solidFill>
                <a:latin typeface="Open Sans"/>
                <a:ea typeface="Open Sans"/>
                <a:cs typeface="Open Sans"/>
                <a:sym typeface="Open Sans"/>
              </a:defRPr>
            </a:pPr>
            <a:r>
              <a:t>• First/only drug targeted to PNH </a:t>
            </a:r>
          </a:p>
          <a:p>
            <a:pPr>
              <a:defRPr sz="2800">
                <a:solidFill>
                  <a:srgbClr val="2B2A2A"/>
                </a:solidFill>
                <a:latin typeface="Open Sans"/>
                <a:ea typeface="Open Sans"/>
                <a:cs typeface="Open Sans"/>
                <a:sym typeface="Open Sans"/>
              </a:defRPr>
            </a:pPr>
            <a:r>
              <a:t>• Monoclonal antibody against complement protein 5 (C5). Binds this protein and halts the rest of the complement cascade. </a:t>
            </a:r>
          </a:p>
          <a:p>
            <a:pPr>
              <a:defRPr sz="2800">
                <a:solidFill>
                  <a:srgbClr val="2B2A2A"/>
                </a:solidFill>
                <a:latin typeface="Open Sans"/>
                <a:ea typeface="Open Sans"/>
                <a:cs typeface="Open Sans"/>
                <a:sym typeface="Open Sans"/>
              </a:defRPr>
            </a:pPr>
            <a:r>
              <a:t>• “Protects” PNH cells from destruction by halting the complement cascade. </a:t>
            </a:r>
          </a:p>
          <a:p>
            <a:pPr>
              <a:defRPr sz="2800">
                <a:solidFill>
                  <a:srgbClr val="2B2A2A"/>
                </a:solidFill>
                <a:latin typeface="Open Sans"/>
                <a:ea typeface="Open Sans"/>
                <a:cs typeface="Open Sans"/>
                <a:sym typeface="Open Sans"/>
              </a:defRPr>
            </a:pPr>
            <a:r>
              <a:t>• Very effective at reducing hemolysis, reducing transfusion needs, improving QOL. Early evidence suggests it may reduce clots.</a:t>
            </a:r>
          </a:p>
        </p:txBody>
      </p:sp>
      <p:sp>
        <p:nvSpPr>
          <p:cNvPr id="309" name="Eculizumab"/>
          <p:cNvSpPr txBox="1"/>
          <p:nvPr/>
        </p:nvSpPr>
        <p:spPr>
          <a:xfrm>
            <a:off x="4814570" y="1146175"/>
            <a:ext cx="2771661" cy="637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3600" b="1">
                <a:solidFill>
                  <a:srgbClr val="2B2A2A"/>
                </a:solidFill>
                <a:latin typeface="Open Sans"/>
                <a:ea typeface="Open Sans"/>
                <a:cs typeface="Open Sans"/>
                <a:sym typeface="Open Sans"/>
              </a:defRPr>
            </a:pPr>
            <a:r>
              <a:rPr u="sng">
                <a:solidFill>
                  <a:srgbClr val="0563C1"/>
                </a:solidFill>
                <a:uFill>
                  <a:solidFill>
                    <a:srgbClr val="0563C1"/>
                  </a:solidFill>
                </a:uFill>
                <a:hlinkClick r:id="rId2"/>
              </a:rPr>
              <a:t>Eculizumab</a:t>
            </a:r>
            <a:r>
              <a:rPr b="0"/>
              <a:t> </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 name="image.png" descr="image.png"/>
          <p:cNvPicPr>
            <a:picLocks noChangeAspect="1"/>
          </p:cNvPicPr>
          <p:nvPr/>
        </p:nvPicPr>
        <p:blipFill>
          <a:blip r:embed="rId2"/>
          <a:stretch>
            <a:fillRect/>
          </a:stretch>
        </p:blipFill>
        <p:spPr>
          <a:xfrm>
            <a:off x="4267200" y="214312"/>
            <a:ext cx="6124575" cy="6429376"/>
          </a:xfrm>
          <a:prstGeom prst="rect">
            <a:avLst/>
          </a:prstGeom>
          <a:ln w="12700">
            <a:miter lim="400000"/>
          </a:ln>
        </p:spPr>
      </p:pic>
      <p:sp>
        <p:nvSpPr>
          <p:cNvPr id="312" name="The most common defective enzyme in PNH is phosphatidylinositol glycan A (PIGA), one of several enzymes needed to make GPI.…"/>
          <p:cNvSpPr txBox="1"/>
          <p:nvPr/>
        </p:nvSpPr>
        <p:spPr>
          <a:xfrm>
            <a:off x="1722120" y="609600"/>
            <a:ext cx="2270761" cy="5120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latin typeface="Century Gothic"/>
                <a:ea typeface="Century Gothic"/>
                <a:cs typeface="Century Gothic"/>
                <a:sym typeface="Century Gothic"/>
              </a:defRPr>
            </a:pPr>
            <a:r>
              <a:t>The most common defective enzyme in PNH is </a:t>
            </a:r>
            <a:r>
              <a:rPr u="sng">
                <a:solidFill>
                  <a:srgbClr val="0563C1"/>
                </a:solidFill>
                <a:uFill>
                  <a:solidFill>
                    <a:srgbClr val="0563C1"/>
                  </a:solidFill>
                </a:uFill>
                <a:hlinkClick r:id="rId3"/>
              </a:rPr>
              <a:t>phosphatidylinositol glycan A</a:t>
            </a:r>
            <a:r>
              <a:t> (PIGA), one of several enzymes needed to make GPI.</a:t>
            </a:r>
          </a:p>
          <a:p>
            <a:pPr>
              <a:defRPr>
                <a:latin typeface="Century Gothic"/>
                <a:ea typeface="Century Gothic"/>
                <a:cs typeface="Century Gothic"/>
                <a:sym typeface="Century Gothic"/>
              </a:defRPr>
            </a:pPr>
            <a:endParaRPr/>
          </a:p>
          <a:p>
            <a:pPr>
              <a:defRPr>
                <a:latin typeface="Century Gothic"/>
                <a:ea typeface="Century Gothic"/>
                <a:cs typeface="Century Gothic"/>
                <a:sym typeface="Century Gothic"/>
              </a:defRPr>
            </a:pPr>
            <a:r>
              <a:t>İntrinsic defect in </a:t>
            </a:r>
          </a:p>
          <a:p>
            <a:pPr>
              <a:defRPr>
                <a:latin typeface="Century Gothic"/>
                <a:ea typeface="Century Gothic"/>
                <a:cs typeface="Century Gothic"/>
                <a:sym typeface="Century Gothic"/>
              </a:defRPr>
            </a:pPr>
            <a:r>
              <a:t>the </a:t>
            </a:r>
            <a:r>
              <a:rPr u="sng">
                <a:solidFill>
                  <a:srgbClr val="0563C1"/>
                </a:solidFill>
                <a:uFill>
                  <a:solidFill>
                    <a:srgbClr val="0563C1"/>
                  </a:solidFill>
                </a:uFill>
                <a:hlinkClick r:id="rId4"/>
              </a:rPr>
              <a:t>cell membrane</a:t>
            </a:r>
            <a:r>
              <a:t> </a:t>
            </a:r>
          </a:p>
          <a:p>
            <a:pPr>
              <a:defRPr>
                <a:latin typeface="Century Gothic"/>
                <a:ea typeface="Century Gothic"/>
                <a:cs typeface="Century Gothic"/>
                <a:sym typeface="Century Gothic"/>
              </a:defRPr>
            </a:pPr>
            <a:r>
              <a:t>(deficiency of </a:t>
            </a:r>
            <a:r>
              <a:rPr u="sng">
                <a:solidFill>
                  <a:srgbClr val="0563C1"/>
                </a:solidFill>
                <a:uFill>
                  <a:solidFill>
                    <a:srgbClr val="0563C1"/>
                  </a:solidFill>
                </a:uFill>
                <a:hlinkClick r:id="rId5"/>
              </a:rPr>
              <a:t>glycophosphatidylinositol</a:t>
            </a:r>
            <a:r>
              <a:rPr>
                <a:solidFill>
                  <a:srgbClr val="FFFF00"/>
                </a:solidFill>
              </a:rPr>
              <a:t> </a:t>
            </a:r>
            <a:r>
              <a:t>leading to absence of protective proteins on the membrane)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UMMARY"/>
          <p:cNvSpPr txBox="1"/>
          <p:nvPr/>
        </p:nvSpPr>
        <p:spPr>
          <a:xfrm>
            <a:off x="4627245" y="466725"/>
            <a:ext cx="4301173" cy="6016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000"/>
            </a:lvl1pPr>
          </a:lstStyle>
          <a:p>
            <a:r>
              <a:t>SUMMARY</a:t>
            </a:r>
          </a:p>
        </p:txBody>
      </p:sp>
      <p:sp>
        <p:nvSpPr>
          <p:cNvPr id="315" name="Hemolytic anemias are a group of conditions characterized by the breakdown of red blood cells.…"/>
          <p:cNvSpPr txBox="1"/>
          <p:nvPr/>
        </p:nvSpPr>
        <p:spPr>
          <a:xfrm>
            <a:off x="1049019" y="1312862"/>
            <a:ext cx="10900412" cy="47627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pPr>
            <a:r>
              <a:t>Hemolytic anemias are a group of conditions characterized by the breakdown of red blood cells. </a:t>
            </a:r>
          </a:p>
          <a:p>
            <a:pPr>
              <a:defRPr sz="2800"/>
            </a:pPr>
            <a:r>
              <a:t>Hemolysis is caused by either abnormalities of the RBCs themselves (abnormalities in hemoglobin, the RBC membrane or intracellular enzymes), also called corpuscular anemia, or by external causes (immune-mediated or mechanical damage), which is referred to as extracorpuscular anemia. </a:t>
            </a:r>
          </a:p>
          <a:p>
            <a:pPr>
              <a:defRPr sz="2800"/>
            </a:pPr>
            <a:r>
              <a:t>All hemolytic anemias feature varying degrees of fatigue, pallor, and weakness (from asymptomatic disease to life-threatening hemolytic crisis), although some diseases have more specific findings (e.g., venous thrombosis in paroxysmal nocturnal hemoglobinuria). </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They also share common laboratory findings, such as elevated indirect bilirubin and lactate dehydrogenase, reticulocytosis, and decreased haptoglobin levels.…"/>
          <p:cNvSpPr txBox="1"/>
          <p:nvPr/>
        </p:nvSpPr>
        <p:spPr>
          <a:xfrm>
            <a:off x="1399857" y="674687"/>
            <a:ext cx="9392286" cy="5450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a:pPr>
            <a:r>
              <a:t>They also share common laboratory findings, such as elevated indirect bilirubin and lactate dehydrogenase, reticulocytosis, and decreased haptoglobin levels. </a:t>
            </a:r>
          </a:p>
          <a:p>
            <a:pPr>
              <a:defRPr sz="3200"/>
            </a:pPr>
            <a:endParaRPr/>
          </a:p>
          <a:p>
            <a:pPr>
              <a:defRPr sz="3200"/>
            </a:pPr>
            <a:r>
              <a:t>The Coombs test helps to distinguish autoimmune (positive Coombs test) from non- autoimmune anemias (negative Coombs test). </a:t>
            </a:r>
          </a:p>
          <a:p>
            <a:pPr>
              <a:defRPr sz="3200"/>
            </a:pPr>
            <a:endParaRPr/>
          </a:p>
          <a:p>
            <a:pPr>
              <a:defRPr sz="3200"/>
            </a:pPr>
            <a:r>
              <a:t>Treatment includes RBC transfusions as required but otherwise depends on the specific type of hemolytic anemia and its causes.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Introduction"/>
          <p:cNvSpPr txBox="1">
            <a:spLocks noGrp="1"/>
          </p:cNvSpPr>
          <p:nvPr>
            <p:ph type="title" idx="4294967295"/>
          </p:nvPr>
        </p:nvSpPr>
        <p:spPr>
          <a:xfrm>
            <a:off x="2208212" y="333375"/>
            <a:ext cx="3455988" cy="1008063"/>
          </a:xfrm>
          <a:prstGeom prst="rect">
            <a:avLst/>
          </a:prstGeom>
        </p:spPr>
        <p:txBody>
          <a:bodyPr>
            <a:normAutofit/>
          </a:bodyPr>
          <a:lstStyle>
            <a:lvl1pPr>
              <a:defRPr>
                <a:solidFill>
                  <a:srgbClr val="31517D"/>
                </a:solidFill>
              </a:defRPr>
            </a:lvl1pPr>
          </a:lstStyle>
          <a:p>
            <a:r>
              <a:t>Introduction</a:t>
            </a:r>
          </a:p>
        </p:txBody>
      </p:sp>
      <p:sp>
        <p:nvSpPr>
          <p:cNvPr id="29" name="Hemolytic anemias are characterized by premature destruction of erythrocytes (hemolysis).…"/>
          <p:cNvSpPr txBox="1">
            <a:spLocks noGrp="1"/>
          </p:cNvSpPr>
          <p:nvPr>
            <p:ph type="body" sz="half" idx="4294967295"/>
          </p:nvPr>
        </p:nvSpPr>
        <p:spPr>
          <a:xfrm>
            <a:off x="2057400" y="1700212"/>
            <a:ext cx="8610600" cy="3673476"/>
          </a:xfrm>
          <a:prstGeom prst="rect">
            <a:avLst/>
          </a:prstGeom>
        </p:spPr>
        <p:txBody>
          <a:bodyPr>
            <a:normAutofit/>
          </a:bodyPr>
          <a:lstStyle/>
          <a:p>
            <a:pPr marL="411162">
              <a:buFontTx/>
              <a:buChar char="▪"/>
            </a:pPr>
            <a:r>
              <a:t>Hemolytic anemias are characterized by premature destruction of erythrocytes (hemolysis). </a:t>
            </a:r>
          </a:p>
          <a:p>
            <a:pPr marL="411162">
              <a:buFontTx/>
              <a:buChar char="▪"/>
            </a:pPr>
            <a:endParaRPr/>
          </a:p>
          <a:p>
            <a:pPr marL="411162">
              <a:buFontTx/>
              <a:buChar char="▪"/>
            </a:pPr>
            <a:r>
              <a:t>Clinically, they are recognized by an increase in the reticulocyte count and reticulocyte production index. Other indications of a hemolytic anemia include increased serum bilirubin and lactic dehydrogenase (LDH) and a decrease in the serum haptoglobin.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Hemolytic Anemia"/>
          <p:cNvSpPr txBox="1">
            <a:spLocks noGrp="1"/>
          </p:cNvSpPr>
          <p:nvPr>
            <p:ph type="title" idx="4294967295"/>
          </p:nvPr>
        </p:nvSpPr>
        <p:spPr>
          <a:xfrm>
            <a:off x="838200" y="365125"/>
            <a:ext cx="10515600" cy="1325563"/>
          </a:xfrm>
          <a:prstGeom prst="rect">
            <a:avLst/>
          </a:prstGeom>
        </p:spPr>
        <p:txBody>
          <a:bodyPr>
            <a:normAutofit/>
          </a:bodyPr>
          <a:lstStyle>
            <a:lvl1pPr>
              <a:defRPr>
                <a:solidFill>
                  <a:srgbClr val="31517D"/>
                </a:solidFill>
              </a:defRPr>
            </a:lvl1pPr>
          </a:lstStyle>
          <a:p>
            <a:r>
              <a:t>Hemolytic Anemia</a:t>
            </a:r>
          </a:p>
        </p:txBody>
      </p:sp>
      <p:sp>
        <p:nvSpPr>
          <p:cNvPr id="32" name="Definition:…"/>
          <p:cNvSpPr txBox="1">
            <a:spLocks noGrp="1"/>
          </p:cNvSpPr>
          <p:nvPr>
            <p:ph type="body" idx="4294967295"/>
          </p:nvPr>
        </p:nvSpPr>
        <p:spPr>
          <a:xfrm>
            <a:off x="838200" y="1825624"/>
            <a:ext cx="10515600" cy="4351339"/>
          </a:xfrm>
          <a:prstGeom prst="rect">
            <a:avLst/>
          </a:prstGeom>
        </p:spPr>
        <p:txBody>
          <a:bodyPr>
            <a:normAutofit/>
          </a:bodyPr>
          <a:lstStyle/>
          <a:p>
            <a:endParaRPr/>
          </a:p>
          <a:p>
            <a:r>
              <a:t>Definition:</a:t>
            </a:r>
          </a:p>
          <a:p>
            <a:pPr marL="685800" lvl="1" indent="-228600">
              <a:lnSpc>
                <a:spcPct val="100000"/>
              </a:lnSpc>
              <a:spcBef>
                <a:spcPts val="500"/>
              </a:spcBef>
              <a:defRPr sz="2400"/>
            </a:pPr>
            <a:r>
              <a:t>Those anemias which result from an increase in RBC destruction</a:t>
            </a:r>
          </a:p>
          <a:p>
            <a:pPr marL="685800" lvl="1" indent="-228600">
              <a:lnSpc>
                <a:spcPct val="100000"/>
              </a:lnSpc>
              <a:spcBef>
                <a:spcPts val="500"/>
              </a:spcBef>
              <a:defRPr sz="2400"/>
            </a:pPr>
            <a:endParaRPr/>
          </a:p>
          <a:p>
            <a:r>
              <a:t>Classification:</a:t>
            </a:r>
          </a:p>
          <a:p>
            <a:pPr marL="685800" lvl="1" indent="-228600">
              <a:lnSpc>
                <a:spcPct val="100000"/>
              </a:lnSpc>
              <a:spcBef>
                <a:spcPts val="500"/>
              </a:spcBef>
              <a:defRPr sz="2400"/>
            </a:pPr>
            <a:r>
              <a:t>Congenital / Hereditary</a:t>
            </a:r>
          </a:p>
          <a:p>
            <a:pPr marL="685800" lvl="1" indent="-228600">
              <a:lnSpc>
                <a:spcPct val="100000"/>
              </a:lnSpc>
              <a:spcBef>
                <a:spcPts val="500"/>
              </a:spcBef>
              <a:defRPr sz="2400"/>
            </a:pPr>
            <a:r>
              <a:t>Acquired</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AUT0002" descr="~AUT0002"/>
          <p:cNvPicPr>
            <a:picLocks noChangeAspect="1"/>
          </p:cNvPicPr>
          <p:nvPr/>
        </p:nvPicPr>
        <p:blipFill>
          <a:blip r:embed="rId2"/>
          <a:stretch>
            <a:fillRect/>
          </a:stretch>
        </p:blipFill>
        <p:spPr>
          <a:xfrm>
            <a:off x="3276600" y="350837"/>
            <a:ext cx="5334000" cy="6384926"/>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Laboratory signs of hemolysis"/>
          <p:cNvSpPr txBox="1"/>
          <p:nvPr/>
        </p:nvSpPr>
        <p:spPr>
          <a:xfrm>
            <a:off x="3574732" y="303212"/>
            <a:ext cx="5410161" cy="5440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200" b="1">
                <a:latin typeface="Times New Roman"/>
                <a:ea typeface="Times New Roman"/>
                <a:cs typeface="Times New Roman"/>
                <a:sym typeface="Times New Roman"/>
              </a:defRPr>
            </a:lvl1pPr>
          </a:lstStyle>
          <a:p>
            <a:r>
              <a:t>Laboratory signs of hemolysis </a:t>
            </a:r>
          </a:p>
        </p:txBody>
      </p:sp>
      <p:sp>
        <p:nvSpPr>
          <p:cNvPr id="37" name="↓ Haptoglobin ↑ Lactate dehydrogenase (LDH):…"/>
          <p:cNvSpPr txBox="1"/>
          <p:nvPr/>
        </p:nvSpPr>
        <p:spPr>
          <a:xfrm>
            <a:off x="1579244" y="1373187"/>
            <a:ext cx="9033511" cy="30355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pPr>
            <a:r>
              <a:t>↓ Haptoglobin</a:t>
            </a:r>
            <a:br/>
            <a:r>
              <a:t>↑ Lactate dehydrogenase (LDH): </a:t>
            </a:r>
          </a:p>
          <a:p>
            <a:pPr>
              <a:defRPr sz="2800"/>
            </a:pPr>
            <a:r>
              <a:t>↑ Indirect/unconjugated bilirubin </a:t>
            </a:r>
          </a:p>
          <a:p>
            <a:pPr>
              <a:defRPr sz="2800"/>
            </a:pPr>
            <a:r>
              <a:t>↑ Reticulocytes:</a:t>
            </a:r>
          </a:p>
          <a:p>
            <a:pPr>
              <a:defRPr sz="2800"/>
            </a:pPr>
            <a:endParaRPr/>
          </a:p>
          <a:p>
            <a:pPr>
              <a:defRPr sz="2800"/>
            </a:pPr>
            <a:r>
              <a:t>In extreme hemolysis: ↑ free hemoglobin </a:t>
            </a:r>
          </a:p>
          <a:p>
            <a:pPr>
              <a:defRPr sz="2800"/>
            </a:pPr>
            <a:r>
              <a:t>Brown-colored urine due to hemoglobinuria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AUT0029" descr="~AUT0029"/>
          <p:cNvPicPr>
            <a:picLocks noChangeAspect="1"/>
          </p:cNvPicPr>
          <p:nvPr/>
        </p:nvPicPr>
        <p:blipFill>
          <a:blip r:embed="rId2"/>
          <a:stretch>
            <a:fillRect/>
          </a:stretch>
        </p:blipFill>
        <p:spPr>
          <a:xfrm>
            <a:off x="1752600" y="260350"/>
            <a:ext cx="8686800" cy="6408738"/>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AUT0038" descr="~AUT0038"/>
          <p:cNvPicPr>
            <a:picLocks noChangeAspect="1"/>
          </p:cNvPicPr>
          <p:nvPr/>
        </p:nvPicPr>
        <p:blipFill>
          <a:blip r:embed="rId2"/>
          <a:stretch>
            <a:fillRect/>
          </a:stretch>
        </p:blipFill>
        <p:spPr>
          <a:xfrm>
            <a:off x="1992312" y="188912"/>
            <a:ext cx="3876676" cy="6248401"/>
          </a:xfrm>
          <a:prstGeom prst="rect">
            <a:avLst/>
          </a:prstGeom>
          <a:ln w="12700">
            <a:miter lim="400000"/>
          </a:ln>
        </p:spPr>
      </p:pic>
      <p:pic>
        <p:nvPicPr>
          <p:cNvPr id="44" name="image.png" descr="image.png"/>
          <p:cNvPicPr>
            <a:picLocks noChangeAspect="1"/>
          </p:cNvPicPr>
          <p:nvPr/>
        </p:nvPicPr>
        <p:blipFill>
          <a:blip r:embed="rId3"/>
          <a:stretch>
            <a:fillRect/>
          </a:stretch>
        </p:blipFill>
        <p:spPr>
          <a:xfrm>
            <a:off x="6769100" y="444500"/>
            <a:ext cx="4025900" cy="838200"/>
          </a:xfrm>
          <a:prstGeom prst="rect">
            <a:avLst/>
          </a:prstGeom>
          <a:ln w="12700">
            <a:miter lim="400000"/>
          </a:ln>
        </p:spPr>
      </p:pic>
      <p:sp>
        <p:nvSpPr>
          <p:cNvPr id="45" name="This test detects antibodies and/or complement proteins on RBCs surface; (direct test) or in patient's serum (indirect test).…"/>
          <p:cNvSpPr txBox="1"/>
          <p:nvPr/>
        </p:nvSpPr>
        <p:spPr>
          <a:xfrm>
            <a:off x="6141720" y="1409700"/>
            <a:ext cx="5980748" cy="4075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400"/>
            </a:pPr>
            <a:r>
              <a:t>This test detects antibodies and/or complement proteins on RBCs surface; (direct test) or in patient's serum (indirect test).</a:t>
            </a:r>
          </a:p>
          <a:p>
            <a:pPr>
              <a:defRPr sz="2400"/>
            </a:pPr>
            <a:endParaRPr/>
          </a:p>
          <a:p>
            <a:pPr>
              <a:defRPr sz="2400"/>
            </a:pPr>
            <a:r>
              <a:t>The test uses a special Coombs serum that contains anti-human globulins. </a:t>
            </a:r>
          </a:p>
          <a:p>
            <a:pPr>
              <a:defRPr sz="2400"/>
            </a:pPr>
            <a:endParaRPr/>
          </a:p>
          <a:p>
            <a:pPr>
              <a:defRPr sz="2400"/>
            </a:pPr>
            <a:r>
              <a:t>A positive result in a patient with hemolysis supports the diagnosis of antibody-mediated, extracorpuscular anemia.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image.png" descr="image.png"/>
          <p:cNvPicPr>
            <a:picLocks noChangeAspect="1"/>
          </p:cNvPicPr>
          <p:nvPr/>
        </p:nvPicPr>
        <p:blipFill>
          <a:blip r:embed="rId3"/>
          <a:stretch>
            <a:fillRect/>
          </a:stretch>
        </p:blipFill>
        <p:spPr>
          <a:xfrm>
            <a:off x="4151312" y="44450"/>
            <a:ext cx="3954463" cy="3789363"/>
          </a:xfrm>
          <a:prstGeom prst="rect">
            <a:avLst/>
          </a:prstGeom>
          <a:ln w="12700">
            <a:miter lim="400000"/>
          </a:ln>
        </p:spPr>
      </p:pic>
      <p:pic>
        <p:nvPicPr>
          <p:cNvPr id="48" name="image.png" descr="image.png"/>
          <p:cNvPicPr>
            <a:picLocks noChangeAspect="1"/>
          </p:cNvPicPr>
          <p:nvPr/>
        </p:nvPicPr>
        <p:blipFill>
          <a:blip r:embed="rId4"/>
          <a:stretch>
            <a:fillRect/>
          </a:stretch>
        </p:blipFill>
        <p:spPr>
          <a:xfrm>
            <a:off x="2927350" y="3860800"/>
            <a:ext cx="6248400" cy="297180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eması">
  <a:themeElements>
    <a:clrScheme name="Office Teması">
      <a:dk1>
        <a:srgbClr val="000000"/>
      </a:dk1>
      <a:lt1>
        <a:srgbClr val="FFFFFF"/>
      </a:lt1>
      <a:dk2>
        <a:srgbClr val="A7A7A7"/>
      </a:dk2>
      <a:lt2>
        <a:srgbClr val="535353"/>
      </a:lt2>
      <a:accent1>
        <a:srgbClr val="4472C4"/>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ffice Teması">
      <a:majorFont>
        <a:latin typeface="Helvetica"/>
        <a:ea typeface="Helvetica"/>
        <a:cs typeface="Helvetica"/>
      </a:majorFont>
      <a:minorFont>
        <a:latin typeface="Calibri"/>
        <a:ea typeface="Calibri"/>
        <a:cs typeface="Calibri"/>
      </a:minorFont>
    </a:fontScheme>
    <a:fmtScheme name="Office Teması">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eması">
  <a:themeElements>
    <a:clrScheme name="Office Teması">
      <a:dk1>
        <a:srgbClr val="000000"/>
      </a:dk1>
      <a:lt1>
        <a:srgbClr val="FFFFFF"/>
      </a:lt1>
      <a:dk2>
        <a:srgbClr val="A7A7A7"/>
      </a:dk2>
      <a:lt2>
        <a:srgbClr val="535353"/>
      </a:lt2>
      <a:accent1>
        <a:srgbClr val="4472C4"/>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ffice Teması">
      <a:majorFont>
        <a:latin typeface="Helvetica"/>
        <a:ea typeface="Helvetica"/>
        <a:cs typeface="Helvetica"/>
      </a:majorFont>
      <a:minorFont>
        <a:latin typeface="Calibri"/>
        <a:ea typeface="Calibri"/>
        <a:cs typeface="Calibri"/>
      </a:minorFont>
    </a:fontScheme>
    <a:fmtScheme name="Office Teması">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TotalTime>
  <Words>1599</Words>
  <Application>Microsoft Macintosh PowerPoint</Application>
  <PresentationFormat>Geniş ekran</PresentationFormat>
  <Paragraphs>145</Paragraphs>
  <Slides>29</Slides>
  <Notes>8</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29</vt:i4>
      </vt:variant>
    </vt:vector>
  </HeadingPairs>
  <TitlesOfParts>
    <vt:vector size="35" baseType="lpstr">
      <vt:lpstr>Arial</vt:lpstr>
      <vt:lpstr>Calibri</vt:lpstr>
      <vt:lpstr>Calibri Light</vt:lpstr>
      <vt:lpstr>Century Gothic</vt:lpstr>
      <vt:lpstr>Wingdings</vt:lpstr>
      <vt:lpstr>Office Teması</vt:lpstr>
      <vt:lpstr>PowerPoint Sunusu</vt:lpstr>
      <vt:lpstr>Hemolytic Anemias</vt:lpstr>
      <vt:lpstr>Introduction</vt:lpstr>
      <vt:lpstr>Hemolytic Anemia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Autoimmune Hemolytic Anemia</vt:lpstr>
      <vt:lpstr>PowerPoint Sunusu</vt:lpstr>
      <vt:lpstr>PowerPoint Sunusu</vt:lpstr>
      <vt:lpstr>PowerPoint Sunusu</vt:lpstr>
      <vt:lpstr>PowerPoint Sunusu</vt:lpstr>
      <vt:lpstr>PowerPoint Sunusu</vt:lpstr>
      <vt:lpstr>Paroxysmal nocturnal hemoglobinuria</vt:lpstr>
      <vt:lpstr>PNH – Triad of Clinical Features</vt:lpstr>
      <vt:lpstr>PNH is a Progressive Disease of Chronic Haemolysis (1-4) </vt:lpstr>
      <vt:lpstr>WHAT IS FLAER? FLuorescent AERolysin</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Engin Kelkitli</cp:lastModifiedBy>
  <cp:revision>1</cp:revision>
  <dcterms:modified xsi:type="dcterms:W3CDTF">2025-02-21T04:59:46Z</dcterms:modified>
</cp:coreProperties>
</file>