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75" r:id="rId6"/>
    <p:sldId id="259" r:id="rId7"/>
    <p:sldId id="260" r:id="rId8"/>
    <p:sldId id="261" r:id="rId9"/>
    <p:sldId id="276" r:id="rId10"/>
    <p:sldId id="277" r:id="rId11"/>
    <p:sldId id="262" r:id="rId12"/>
    <p:sldId id="263" r:id="rId13"/>
    <p:sldId id="264" r:id="rId14"/>
    <p:sldId id="265" r:id="rId15"/>
    <p:sldId id="266" r:id="rId16"/>
    <p:sldId id="267" r:id="rId17"/>
    <p:sldId id="278" r:id="rId18"/>
    <p:sldId id="279" r:id="rId19"/>
    <p:sldId id="269" r:id="rId20"/>
    <p:sldId id="280" r:id="rId21"/>
    <p:sldId id="270" r:id="rId22"/>
    <p:sldId id="281" r:id="rId23"/>
    <p:sldId id="272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94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92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1F9A3-7ABF-42CC-9CEF-FCA4E533F26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C3FFB9-55AA-4920-93CF-00E26A1787C3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Kök hücreler, kendini yenileyebilen ve farklı hücre tiplerine dönüşebilen özelleşmemiş hücrelerdir.</a:t>
          </a:r>
          <a:endParaRPr lang="en-US"/>
        </a:p>
      </dgm:t>
    </dgm:pt>
    <dgm:pt modelId="{14FEEFFE-9E89-41F2-87F0-534DB5BAA2BA}" type="parTrans" cxnId="{25351BDD-F393-4A5F-A73E-A569668F2465}">
      <dgm:prSet/>
      <dgm:spPr/>
      <dgm:t>
        <a:bodyPr/>
        <a:lstStyle/>
        <a:p>
          <a:endParaRPr lang="en-US"/>
        </a:p>
      </dgm:t>
    </dgm:pt>
    <dgm:pt modelId="{5AA09439-E253-4A5A-805F-360A6F28DFDD}" type="sibTrans" cxnId="{25351BDD-F393-4A5F-A73E-A569668F2465}">
      <dgm:prSet/>
      <dgm:spPr/>
      <dgm:t>
        <a:bodyPr/>
        <a:lstStyle/>
        <a:p>
          <a:endParaRPr lang="en-US"/>
        </a:p>
      </dgm:t>
    </dgm:pt>
    <dgm:pt modelId="{32ECF278-8E4A-40D3-820D-0AFDAD95E101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/>
            <a:t>Temel Özellikleri:</a:t>
          </a:r>
          <a:endParaRPr lang="en-US"/>
        </a:p>
      </dgm:t>
    </dgm:pt>
    <dgm:pt modelId="{ADA3D3D6-FDB7-41E5-A912-71E49D83C758}" type="parTrans" cxnId="{AB45393F-FA9B-496D-983F-AED17BB92695}">
      <dgm:prSet/>
      <dgm:spPr/>
      <dgm:t>
        <a:bodyPr/>
        <a:lstStyle/>
        <a:p>
          <a:endParaRPr lang="en-US"/>
        </a:p>
      </dgm:t>
    </dgm:pt>
    <dgm:pt modelId="{6DE79054-E637-4D20-B069-970F130BC092}" type="sibTrans" cxnId="{AB45393F-FA9B-496D-983F-AED17BB92695}">
      <dgm:prSet/>
      <dgm:spPr/>
      <dgm:t>
        <a:bodyPr/>
        <a:lstStyle/>
        <a:p>
          <a:endParaRPr lang="en-US"/>
        </a:p>
      </dgm:t>
    </dgm:pt>
    <dgm:pt modelId="{A3AEBF38-0559-49EC-8264-DD0085D83EB6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 dirty="0"/>
            <a:t>Kendini yenileme (self-</a:t>
          </a:r>
          <a:r>
            <a:rPr lang="tr-TR" b="1" dirty="0" err="1"/>
            <a:t>renewal</a:t>
          </a:r>
          <a:r>
            <a:rPr lang="tr-TR" b="1" dirty="0"/>
            <a:t>):</a:t>
          </a:r>
          <a:endParaRPr lang="en-US" dirty="0"/>
        </a:p>
      </dgm:t>
    </dgm:pt>
    <dgm:pt modelId="{BE7A32D1-F2AE-4F84-82DF-3B81BC4D07E0}" type="parTrans" cxnId="{A4FAC808-4707-4464-A022-FEC72CD9FD89}">
      <dgm:prSet/>
      <dgm:spPr/>
      <dgm:t>
        <a:bodyPr/>
        <a:lstStyle/>
        <a:p>
          <a:endParaRPr lang="en-US"/>
        </a:p>
      </dgm:t>
    </dgm:pt>
    <dgm:pt modelId="{0E6DDA88-C7FB-4CCF-99D8-AAA851D774B1}" type="sibTrans" cxnId="{A4FAC808-4707-4464-A022-FEC72CD9FD89}">
      <dgm:prSet/>
      <dgm:spPr/>
      <dgm:t>
        <a:bodyPr/>
        <a:lstStyle/>
        <a:p>
          <a:endParaRPr lang="en-US"/>
        </a:p>
      </dgm:t>
    </dgm:pt>
    <dgm:pt modelId="{F5FFD97C-D8DC-44EF-B37A-54EAF1F29DE6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Kök hücreler bölünerek yeni kök hücreler oluşturabilir.</a:t>
          </a:r>
          <a:endParaRPr lang="en-US"/>
        </a:p>
      </dgm:t>
    </dgm:pt>
    <dgm:pt modelId="{D3CA8809-F798-4ABB-90A9-19ECA59A43AB}" type="parTrans" cxnId="{8D5F3711-DD0F-46DC-8F54-DCEAD878D535}">
      <dgm:prSet/>
      <dgm:spPr/>
      <dgm:t>
        <a:bodyPr/>
        <a:lstStyle/>
        <a:p>
          <a:endParaRPr lang="en-US"/>
        </a:p>
      </dgm:t>
    </dgm:pt>
    <dgm:pt modelId="{4C59A980-8FDF-4DC6-95E6-04FF0C75836E}" type="sibTrans" cxnId="{8D5F3711-DD0F-46DC-8F54-DCEAD878D535}">
      <dgm:prSet/>
      <dgm:spPr/>
      <dgm:t>
        <a:bodyPr/>
        <a:lstStyle/>
        <a:p>
          <a:endParaRPr lang="en-US"/>
        </a:p>
      </dgm:t>
    </dgm:pt>
    <dgm:pt modelId="{C639336F-7A3B-41A8-B3DC-03795FE0D291}">
      <dgm:prSet/>
      <dgm:spPr/>
      <dgm:t>
        <a:bodyPr/>
        <a:lstStyle/>
        <a:p>
          <a:pPr>
            <a:lnSpc>
              <a:spcPct val="100000"/>
            </a:lnSpc>
          </a:pPr>
          <a:r>
            <a:rPr lang="tr-TR" b="1" dirty="0"/>
            <a:t>Farklılaşma potansiyeli:</a:t>
          </a:r>
          <a:endParaRPr lang="en-US" dirty="0"/>
        </a:p>
      </dgm:t>
    </dgm:pt>
    <dgm:pt modelId="{4D9DEBB4-2FD6-4648-8EAD-D10D47719540}" type="parTrans" cxnId="{90665C53-BAE2-48ED-BF49-B5864482551F}">
      <dgm:prSet/>
      <dgm:spPr/>
      <dgm:t>
        <a:bodyPr/>
        <a:lstStyle/>
        <a:p>
          <a:endParaRPr lang="en-US"/>
        </a:p>
      </dgm:t>
    </dgm:pt>
    <dgm:pt modelId="{EA3E32E1-A478-408D-9F71-3B570458AEDA}" type="sibTrans" cxnId="{90665C53-BAE2-48ED-BF49-B5864482551F}">
      <dgm:prSet/>
      <dgm:spPr/>
      <dgm:t>
        <a:bodyPr/>
        <a:lstStyle/>
        <a:p>
          <a:endParaRPr lang="en-US"/>
        </a:p>
      </dgm:t>
    </dgm:pt>
    <dgm:pt modelId="{36AD469C-85D1-4B58-9271-801EE57FE1AE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Belirli uyarılarla özelleşmiş hücrelere dönüşebilirler (örn. eritrosit, nötrofil, lenfosit).</a:t>
          </a:r>
          <a:endParaRPr lang="en-US"/>
        </a:p>
      </dgm:t>
    </dgm:pt>
    <dgm:pt modelId="{3A89E477-D1BC-49E5-9E2D-F9B5899AB653}" type="parTrans" cxnId="{F3E1A1E8-F21A-4044-A60D-E1D515405C7F}">
      <dgm:prSet/>
      <dgm:spPr/>
      <dgm:t>
        <a:bodyPr/>
        <a:lstStyle/>
        <a:p>
          <a:endParaRPr lang="en-US"/>
        </a:p>
      </dgm:t>
    </dgm:pt>
    <dgm:pt modelId="{DE7E1926-CFD6-4495-800A-1FF5FBEC23E7}" type="sibTrans" cxnId="{F3E1A1E8-F21A-4044-A60D-E1D515405C7F}">
      <dgm:prSet/>
      <dgm:spPr/>
      <dgm:t>
        <a:bodyPr/>
        <a:lstStyle/>
        <a:p>
          <a:endParaRPr lang="en-US"/>
        </a:p>
      </dgm:t>
    </dgm:pt>
    <dgm:pt modelId="{E857178E-A228-4F1F-8C6E-94E5A27E9589}" type="pres">
      <dgm:prSet presAssocID="{5671F9A3-7ABF-42CC-9CEF-FCA4E533F26A}" presName="root" presStyleCnt="0">
        <dgm:presLayoutVars>
          <dgm:dir/>
          <dgm:resizeHandles val="exact"/>
        </dgm:presLayoutVars>
      </dgm:prSet>
      <dgm:spPr/>
    </dgm:pt>
    <dgm:pt modelId="{8F0B11E5-4DAE-49B2-95FB-AEBEE8CAB693}" type="pres">
      <dgm:prSet presAssocID="{77C3FFB9-55AA-4920-93CF-00E26A1787C3}" presName="compNode" presStyleCnt="0"/>
      <dgm:spPr/>
    </dgm:pt>
    <dgm:pt modelId="{A99B1408-FBA1-4745-AC10-CE4F633F8C0F}" type="pres">
      <dgm:prSet presAssocID="{77C3FFB9-55AA-4920-93CF-00E26A1787C3}" presName="bgRect" presStyleLbl="bgShp" presStyleIdx="0" presStyleCnt="4"/>
      <dgm:spPr/>
    </dgm:pt>
    <dgm:pt modelId="{82018549-C1E7-449E-81D8-80E1604A6E52}" type="pres">
      <dgm:prSet presAssocID="{77C3FFB9-55AA-4920-93CF-00E26A1787C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CC145B01-5979-426E-AFB6-670E107A0932}" type="pres">
      <dgm:prSet presAssocID="{77C3FFB9-55AA-4920-93CF-00E26A1787C3}" presName="spaceRect" presStyleCnt="0"/>
      <dgm:spPr/>
    </dgm:pt>
    <dgm:pt modelId="{9363756C-3CFB-49F8-BD8F-03CF41308E4D}" type="pres">
      <dgm:prSet presAssocID="{77C3FFB9-55AA-4920-93CF-00E26A1787C3}" presName="parTx" presStyleLbl="revTx" presStyleIdx="0" presStyleCnt="6">
        <dgm:presLayoutVars>
          <dgm:chMax val="0"/>
          <dgm:chPref val="0"/>
        </dgm:presLayoutVars>
      </dgm:prSet>
      <dgm:spPr/>
    </dgm:pt>
    <dgm:pt modelId="{1BC78619-2ED2-40C3-8F28-A6AB26A2F172}" type="pres">
      <dgm:prSet presAssocID="{5AA09439-E253-4A5A-805F-360A6F28DFDD}" presName="sibTrans" presStyleCnt="0"/>
      <dgm:spPr/>
    </dgm:pt>
    <dgm:pt modelId="{B7833467-156C-4D16-B19B-97CFA6743996}" type="pres">
      <dgm:prSet presAssocID="{32ECF278-8E4A-40D3-820D-0AFDAD95E101}" presName="compNode" presStyleCnt="0"/>
      <dgm:spPr/>
    </dgm:pt>
    <dgm:pt modelId="{37C8CF14-5A31-468A-ACF0-74DC1F58BDED}" type="pres">
      <dgm:prSet presAssocID="{32ECF278-8E4A-40D3-820D-0AFDAD95E101}" presName="bgRect" presStyleLbl="bgShp" presStyleIdx="1" presStyleCnt="4"/>
      <dgm:spPr/>
    </dgm:pt>
    <dgm:pt modelId="{A2359A30-3F93-4F75-B378-1D4337AC0667}" type="pres">
      <dgm:prSet presAssocID="{32ECF278-8E4A-40D3-820D-0AFDAD95E10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v"/>
        </a:ext>
      </dgm:extLst>
    </dgm:pt>
    <dgm:pt modelId="{5FE6B9DE-9C4F-4E36-B065-6C7B54CADE01}" type="pres">
      <dgm:prSet presAssocID="{32ECF278-8E4A-40D3-820D-0AFDAD95E101}" presName="spaceRect" presStyleCnt="0"/>
      <dgm:spPr/>
    </dgm:pt>
    <dgm:pt modelId="{7AC75B69-C2AC-4119-8E29-0424C6730A6B}" type="pres">
      <dgm:prSet presAssocID="{32ECF278-8E4A-40D3-820D-0AFDAD95E101}" presName="parTx" presStyleLbl="revTx" presStyleIdx="1" presStyleCnt="6">
        <dgm:presLayoutVars>
          <dgm:chMax val="0"/>
          <dgm:chPref val="0"/>
        </dgm:presLayoutVars>
      </dgm:prSet>
      <dgm:spPr/>
    </dgm:pt>
    <dgm:pt modelId="{8EE54285-0312-4F0D-9BFD-6A5E62F8F0E6}" type="pres">
      <dgm:prSet presAssocID="{6DE79054-E637-4D20-B069-970F130BC092}" presName="sibTrans" presStyleCnt="0"/>
      <dgm:spPr/>
    </dgm:pt>
    <dgm:pt modelId="{7FFECD85-D356-40AE-8D4C-38A56BBF527D}" type="pres">
      <dgm:prSet presAssocID="{A3AEBF38-0559-49EC-8264-DD0085D83EB6}" presName="compNode" presStyleCnt="0"/>
      <dgm:spPr/>
    </dgm:pt>
    <dgm:pt modelId="{CED5E12B-F327-4046-9873-1F5568B45624}" type="pres">
      <dgm:prSet presAssocID="{A3AEBF38-0559-49EC-8264-DD0085D83EB6}" presName="bgRect" presStyleLbl="bgShp" presStyleIdx="2" presStyleCnt="4"/>
      <dgm:spPr/>
    </dgm:pt>
    <dgm:pt modelId="{61B3E61A-1A2E-4415-9DED-823B1BAE1BDF}" type="pres">
      <dgm:prSet presAssocID="{A3AEBF38-0559-49EC-8264-DD0085D83EB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İş akışı "/>
        </a:ext>
      </dgm:extLst>
    </dgm:pt>
    <dgm:pt modelId="{1D1B69A0-AC58-4536-BF5E-A262DF25F9E0}" type="pres">
      <dgm:prSet presAssocID="{A3AEBF38-0559-49EC-8264-DD0085D83EB6}" presName="spaceRect" presStyleCnt="0"/>
      <dgm:spPr/>
    </dgm:pt>
    <dgm:pt modelId="{EAD7CCBF-4BA7-4245-9BF2-35A637A3DC7B}" type="pres">
      <dgm:prSet presAssocID="{A3AEBF38-0559-49EC-8264-DD0085D83EB6}" presName="parTx" presStyleLbl="revTx" presStyleIdx="2" presStyleCnt="6" custScaleX="72473" custLinFactNeighborX="-4818" custLinFactNeighborY="1104">
        <dgm:presLayoutVars>
          <dgm:chMax val="0"/>
          <dgm:chPref val="0"/>
        </dgm:presLayoutVars>
      </dgm:prSet>
      <dgm:spPr/>
    </dgm:pt>
    <dgm:pt modelId="{05461681-B4DD-4763-9375-C70E706FFC89}" type="pres">
      <dgm:prSet presAssocID="{A3AEBF38-0559-49EC-8264-DD0085D83EB6}" presName="desTx" presStyleLbl="revTx" presStyleIdx="3" presStyleCnt="6">
        <dgm:presLayoutVars/>
      </dgm:prSet>
      <dgm:spPr/>
    </dgm:pt>
    <dgm:pt modelId="{237E3CCB-497E-4914-87A3-28448354BF2E}" type="pres">
      <dgm:prSet presAssocID="{0E6DDA88-C7FB-4CCF-99D8-AAA851D774B1}" presName="sibTrans" presStyleCnt="0"/>
      <dgm:spPr/>
    </dgm:pt>
    <dgm:pt modelId="{FDDBD405-47A5-4B13-9808-6D73CACF1E75}" type="pres">
      <dgm:prSet presAssocID="{C639336F-7A3B-41A8-B3DC-03795FE0D291}" presName="compNode" presStyleCnt="0"/>
      <dgm:spPr/>
    </dgm:pt>
    <dgm:pt modelId="{D3131926-1C7C-431E-9CDF-F63112FAD7CC}" type="pres">
      <dgm:prSet presAssocID="{C639336F-7A3B-41A8-B3DC-03795FE0D291}" presName="bgRect" presStyleLbl="bgShp" presStyleIdx="3" presStyleCnt="4"/>
      <dgm:spPr/>
    </dgm:pt>
    <dgm:pt modelId="{7AF24748-B784-4642-BB04-D15D2FEAD662}" type="pres">
      <dgm:prSet presAssocID="{C639336F-7A3B-41A8-B3DC-03795FE0D2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B4870138-2223-4330-966D-6459548F5415}" type="pres">
      <dgm:prSet presAssocID="{C639336F-7A3B-41A8-B3DC-03795FE0D291}" presName="spaceRect" presStyleCnt="0"/>
      <dgm:spPr/>
    </dgm:pt>
    <dgm:pt modelId="{2B44F489-A7FC-436A-91F6-C3C414A34CBD}" type="pres">
      <dgm:prSet presAssocID="{C639336F-7A3B-41A8-B3DC-03795FE0D291}" presName="parTx" presStyleLbl="revTx" presStyleIdx="4" presStyleCnt="6" custScaleX="77364">
        <dgm:presLayoutVars>
          <dgm:chMax val="0"/>
          <dgm:chPref val="0"/>
        </dgm:presLayoutVars>
      </dgm:prSet>
      <dgm:spPr/>
    </dgm:pt>
    <dgm:pt modelId="{98532EFA-8CA2-4785-8623-34A383270DD5}" type="pres">
      <dgm:prSet presAssocID="{C639336F-7A3B-41A8-B3DC-03795FE0D291}" presName="desTx" presStyleLbl="revTx" presStyleIdx="5" presStyleCnt="6">
        <dgm:presLayoutVars/>
      </dgm:prSet>
      <dgm:spPr/>
    </dgm:pt>
  </dgm:ptLst>
  <dgm:cxnLst>
    <dgm:cxn modelId="{A4FAC808-4707-4464-A022-FEC72CD9FD89}" srcId="{5671F9A3-7ABF-42CC-9CEF-FCA4E533F26A}" destId="{A3AEBF38-0559-49EC-8264-DD0085D83EB6}" srcOrd="2" destOrd="0" parTransId="{BE7A32D1-F2AE-4F84-82DF-3B81BC4D07E0}" sibTransId="{0E6DDA88-C7FB-4CCF-99D8-AAA851D774B1}"/>
    <dgm:cxn modelId="{8D5F3711-DD0F-46DC-8F54-DCEAD878D535}" srcId="{A3AEBF38-0559-49EC-8264-DD0085D83EB6}" destId="{F5FFD97C-D8DC-44EF-B37A-54EAF1F29DE6}" srcOrd="0" destOrd="0" parTransId="{D3CA8809-F798-4ABB-90A9-19ECA59A43AB}" sibTransId="{4C59A980-8FDF-4DC6-95E6-04FF0C75836E}"/>
    <dgm:cxn modelId="{0586EE1E-72BC-4EB9-8067-2F67335AA879}" type="presOf" srcId="{F5FFD97C-D8DC-44EF-B37A-54EAF1F29DE6}" destId="{05461681-B4DD-4763-9375-C70E706FFC89}" srcOrd="0" destOrd="0" presId="urn:microsoft.com/office/officeart/2018/2/layout/IconVerticalSolidList"/>
    <dgm:cxn modelId="{08681036-48BD-447B-8374-16C27778FAC7}" type="presOf" srcId="{A3AEBF38-0559-49EC-8264-DD0085D83EB6}" destId="{EAD7CCBF-4BA7-4245-9BF2-35A637A3DC7B}" srcOrd="0" destOrd="0" presId="urn:microsoft.com/office/officeart/2018/2/layout/IconVerticalSolidList"/>
    <dgm:cxn modelId="{AB45393F-FA9B-496D-983F-AED17BB92695}" srcId="{5671F9A3-7ABF-42CC-9CEF-FCA4E533F26A}" destId="{32ECF278-8E4A-40D3-820D-0AFDAD95E101}" srcOrd="1" destOrd="0" parTransId="{ADA3D3D6-FDB7-41E5-A912-71E49D83C758}" sibTransId="{6DE79054-E637-4D20-B069-970F130BC092}"/>
    <dgm:cxn modelId="{90665C53-BAE2-48ED-BF49-B5864482551F}" srcId="{5671F9A3-7ABF-42CC-9CEF-FCA4E533F26A}" destId="{C639336F-7A3B-41A8-B3DC-03795FE0D291}" srcOrd="3" destOrd="0" parTransId="{4D9DEBB4-2FD6-4648-8EAD-D10D47719540}" sibTransId="{EA3E32E1-A478-408D-9F71-3B570458AEDA}"/>
    <dgm:cxn modelId="{D8264D68-3E0E-424F-8568-E571AE769AFB}" type="presOf" srcId="{77C3FFB9-55AA-4920-93CF-00E26A1787C3}" destId="{9363756C-3CFB-49F8-BD8F-03CF41308E4D}" srcOrd="0" destOrd="0" presId="urn:microsoft.com/office/officeart/2018/2/layout/IconVerticalSolidList"/>
    <dgm:cxn modelId="{C75FD377-8D12-41FA-A13C-8912330F59FF}" type="presOf" srcId="{36AD469C-85D1-4B58-9271-801EE57FE1AE}" destId="{98532EFA-8CA2-4785-8623-34A383270DD5}" srcOrd="0" destOrd="0" presId="urn:microsoft.com/office/officeart/2018/2/layout/IconVerticalSolidList"/>
    <dgm:cxn modelId="{7F89FE79-B72B-4B70-9374-5EC92486887B}" type="presOf" srcId="{C639336F-7A3B-41A8-B3DC-03795FE0D291}" destId="{2B44F489-A7FC-436A-91F6-C3C414A34CBD}" srcOrd="0" destOrd="0" presId="urn:microsoft.com/office/officeart/2018/2/layout/IconVerticalSolidList"/>
    <dgm:cxn modelId="{5958D2DC-95AA-4080-A862-FDFBA7C4537D}" type="presOf" srcId="{5671F9A3-7ABF-42CC-9CEF-FCA4E533F26A}" destId="{E857178E-A228-4F1F-8C6E-94E5A27E9589}" srcOrd="0" destOrd="0" presId="urn:microsoft.com/office/officeart/2018/2/layout/IconVerticalSolidList"/>
    <dgm:cxn modelId="{25351BDD-F393-4A5F-A73E-A569668F2465}" srcId="{5671F9A3-7ABF-42CC-9CEF-FCA4E533F26A}" destId="{77C3FFB9-55AA-4920-93CF-00E26A1787C3}" srcOrd="0" destOrd="0" parTransId="{14FEEFFE-9E89-41F2-87F0-534DB5BAA2BA}" sibTransId="{5AA09439-E253-4A5A-805F-360A6F28DFDD}"/>
    <dgm:cxn modelId="{29D5D1E5-9077-4B82-BAEA-5268608722B6}" type="presOf" srcId="{32ECF278-8E4A-40D3-820D-0AFDAD95E101}" destId="{7AC75B69-C2AC-4119-8E29-0424C6730A6B}" srcOrd="0" destOrd="0" presId="urn:microsoft.com/office/officeart/2018/2/layout/IconVerticalSolidList"/>
    <dgm:cxn modelId="{F3E1A1E8-F21A-4044-A60D-E1D515405C7F}" srcId="{C639336F-7A3B-41A8-B3DC-03795FE0D291}" destId="{36AD469C-85D1-4B58-9271-801EE57FE1AE}" srcOrd="0" destOrd="0" parTransId="{3A89E477-D1BC-49E5-9E2D-F9B5899AB653}" sibTransId="{DE7E1926-CFD6-4495-800A-1FF5FBEC23E7}"/>
    <dgm:cxn modelId="{67D04583-A831-4559-84D5-F84A106E3C31}" type="presParOf" srcId="{E857178E-A228-4F1F-8C6E-94E5A27E9589}" destId="{8F0B11E5-4DAE-49B2-95FB-AEBEE8CAB693}" srcOrd="0" destOrd="0" presId="urn:microsoft.com/office/officeart/2018/2/layout/IconVerticalSolidList"/>
    <dgm:cxn modelId="{38282904-3B8F-4C06-8D21-17F6C62378D8}" type="presParOf" srcId="{8F0B11E5-4DAE-49B2-95FB-AEBEE8CAB693}" destId="{A99B1408-FBA1-4745-AC10-CE4F633F8C0F}" srcOrd="0" destOrd="0" presId="urn:microsoft.com/office/officeart/2018/2/layout/IconVerticalSolidList"/>
    <dgm:cxn modelId="{AC4D73E6-ABBE-4878-B7F2-D046C46F4D4E}" type="presParOf" srcId="{8F0B11E5-4DAE-49B2-95FB-AEBEE8CAB693}" destId="{82018549-C1E7-449E-81D8-80E1604A6E52}" srcOrd="1" destOrd="0" presId="urn:microsoft.com/office/officeart/2018/2/layout/IconVerticalSolidList"/>
    <dgm:cxn modelId="{8580FF39-0F3D-46F7-B751-71B84083B5B4}" type="presParOf" srcId="{8F0B11E5-4DAE-49B2-95FB-AEBEE8CAB693}" destId="{CC145B01-5979-426E-AFB6-670E107A0932}" srcOrd="2" destOrd="0" presId="urn:microsoft.com/office/officeart/2018/2/layout/IconVerticalSolidList"/>
    <dgm:cxn modelId="{2C35204B-B7EA-4234-A838-82547E529617}" type="presParOf" srcId="{8F0B11E5-4DAE-49B2-95FB-AEBEE8CAB693}" destId="{9363756C-3CFB-49F8-BD8F-03CF41308E4D}" srcOrd="3" destOrd="0" presId="urn:microsoft.com/office/officeart/2018/2/layout/IconVerticalSolidList"/>
    <dgm:cxn modelId="{5CAF69F0-2FA4-4FEB-BAC3-CD8B40366FBB}" type="presParOf" srcId="{E857178E-A228-4F1F-8C6E-94E5A27E9589}" destId="{1BC78619-2ED2-40C3-8F28-A6AB26A2F172}" srcOrd="1" destOrd="0" presId="urn:microsoft.com/office/officeart/2018/2/layout/IconVerticalSolidList"/>
    <dgm:cxn modelId="{8F5FB552-483B-4985-B982-06FA35C0A1AB}" type="presParOf" srcId="{E857178E-A228-4F1F-8C6E-94E5A27E9589}" destId="{B7833467-156C-4D16-B19B-97CFA6743996}" srcOrd="2" destOrd="0" presId="urn:microsoft.com/office/officeart/2018/2/layout/IconVerticalSolidList"/>
    <dgm:cxn modelId="{13A8BA45-FF7D-44A1-B9E6-2D7AB2F36A3A}" type="presParOf" srcId="{B7833467-156C-4D16-B19B-97CFA6743996}" destId="{37C8CF14-5A31-468A-ACF0-74DC1F58BDED}" srcOrd="0" destOrd="0" presId="urn:microsoft.com/office/officeart/2018/2/layout/IconVerticalSolidList"/>
    <dgm:cxn modelId="{152E8CCA-FCD1-47F2-A7FA-75474EBBE5D1}" type="presParOf" srcId="{B7833467-156C-4D16-B19B-97CFA6743996}" destId="{A2359A30-3F93-4F75-B378-1D4337AC0667}" srcOrd="1" destOrd="0" presId="urn:microsoft.com/office/officeart/2018/2/layout/IconVerticalSolidList"/>
    <dgm:cxn modelId="{C235D419-2C7C-4680-9839-48BDD7818828}" type="presParOf" srcId="{B7833467-156C-4D16-B19B-97CFA6743996}" destId="{5FE6B9DE-9C4F-4E36-B065-6C7B54CADE01}" srcOrd="2" destOrd="0" presId="urn:microsoft.com/office/officeart/2018/2/layout/IconVerticalSolidList"/>
    <dgm:cxn modelId="{B55E6D9A-A758-43F6-A8A3-D6FC8DA1E113}" type="presParOf" srcId="{B7833467-156C-4D16-B19B-97CFA6743996}" destId="{7AC75B69-C2AC-4119-8E29-0424C6730A6B}" srcOrd="3" destOrd="0" presId="urn:microsoft.com/office/officeart/2018/2/layout/IconVerticalSolidList"/>
    <dgm:cxn modelId="{7064AD80-F6C0-4251-83DA-F1C0DD59D5AC}" type="presParOf" srcId="{E857178E-A228-4F1F-8C6E-94E5A27E9589}" destId="{8EE54285-0312-4F0D-9BFD-6A5E62F8F0E6}" srcOrd="3" destOrd="0" presId="urn:microsoft.com/office/officeart/2018/2/layout/IconVerticalSolidList"/>
    <dgm:cxn modelId="{DC3A57FF-B668-4AEC-9FF9-2164B6503287}" type="presParOf" srcId="{E857178E-A228-4F1F-8C6E-94E5A27E9589}" destId="{7FFECD85-D356-40AE-8D4C-38A56BBF527D}" srcOrd="4" destOrd="0" presId="urn:microsoft.com/office/officeart/2018/2/layout/IconVerticalSolidList"/>
    <dgm:cxn modelId="{6895C1B2-6B80-4728-9E20-98DB141B0349}" type="presParOf" srcId="{7FFECD85-D356-40AE-8D4C-38A56BBF527D}" destId="{CED5E12B-F327-4046-9873-1F5568B45624}" srcOrd="0" destOrd="0" presId="urn:microsoft.com/office/officeart/2018/2/layout/IconVerticalSolidList"/>
    <dgm:cxn modelId="{FA97919F-7EF4-4BB6-9EB0-BFAA98DC2A77}" type="presParOf" srcId="{7FFECD85-D356-40AE-8D4C-38A56BBF527D}" destId="{61B3E61A-1A2E-4415-9DED-823B1BAE1BDF}" srcOrd="1" destOrd="0" presId="urn:microsoft.com/office/officeart/2018/2/layout/IconVerticalSolidList"/>
    <dgm:cxn modelId="{340D97B9-07C3-4DB5-ABE9-C5DBF8250B4E}" type="presParOf" srcId="{7FFECD85-D356-40AE-8D4C-38A56BBF527D}" destId="{1D1B69A0-AC58-4536-BF5E-A262DF25F9E0}" srcOrd="2" destOrd="0" presId="urn:microsoft.com/office/officeart/2018/2/layout/IconVerticalSolidList"/>
    <dgm:cxn modelId="{1C45BB74-C8BD-4975-8380-7D23EB8FD9AD}" type="presParOf" srcId="{7FFECD85-D356-40AE-8D4C-38A56BBF527D}" destId="{EAD7CCBF-4BA7-4245-9BF2-35A637A3DC7B}" srcOrd="3" destOrd="0" presId="urn:microsoft.com/office/officeart/2018/2/layout/IconVerticalSolidList"/>
    <dgm:cxn modelId="{F57B407A-5FF9-4C9F-BD98-18867948BB3F}" type="presParOf" srcId="{7FFECD85-D356-40AE-8D4C-38A56BBF527D}" destId="{05461681-B4DD-4763-9375-C70E706FFC89}" srcOrd="4" destOrd="0" presId="urn:microsoft.com/office/officeart/2018/2/layout/IconVerticalSolidList"/>
    <dgm:cxn modelId="{A425FAD5-AC02-43EC-BD94-081A4919162D}" type="presParOf" srcId="{E857178E-A228-4F1F-8C6E-94E5A27E9589}" destId="{237E3CCB-497E-4914-87A3-28448354BF2E}" srcOrd="5" destOrd="0" presId="urn:microsoft.com/office/officeart/2018/2/layout/IconVerticalSolidList"/>
    <dgm:cxn modelId="{541DD7A4-881D-4698-940D-45674E5361E5}" type="presParOf" srcId="{E857178E-A228-4F1F-8C6E-94E5A27E9589}" destId="{FDDBD405-47A5-4B13-9808-6D73CACF1E75}" srcOrd="6" destOrd="0" presId="urn:microsoft.com/office/officeart/2018/2/layout/IconVerticalSolidList"/>
    <dgm:cxn modelId="{C53631EC-0EE2-420A-8B17-A079AEE4EAD7}" type="presParOf" srcId="{FDDBD405-47A5-4B13-9808-6D73CACF1E75}" destId="{D3131926-1C7C-431E-9CDF-F63112FAD7CC}" srcOrd="0" destOrd="0" presId="urn:microsoft.com/office/officeart/2018/2/layout/IconVerticalSolidList"/>
    <dgm:cxn modelId="{57E7EE47-CBBA-4782-9FA0-D0CD6F77E49A}" type="presParOf" srcId="{FDDBD405-47A5-4B13-9808-6D73CACF1E75}" destId="{7AF24748-B784-4642-BB04-D15D2FEAD662}" srcOrd="1" destOrd="0" presId="urn:microsoft.com/office/officeart/2018/2/layout/IconVerticalSolidList"/>
    <dgm:cxn modelId="{0B1EE1FC-AE6D-4965-9642-9336C089D372}" type="presParOf" srcId="{FDDBD405-47A5-4B13-9808-6D73CACF1E75}" destId="{B4870138-2223-4330-966D-6459548F5415}" srcOrd="2" destOrd="0" presId="urn:microsoft.com/office/officeart/2018/2/layout/IconVerticalSolidList"/>
    <dgm:cxn modelId="{8B7684D9-4C13-4771-9DFD-03F2EE335565}" type="presParOf" srcId="{FDDBD405-47A5-4B13-9808-6D73CACF1E75}" destId="{2B44F489-A7FC-436A-91F6-C3C414A34CBD}" srcOrd="3" destOrd="0" presId="urn:microsoft.com/office/officeart/2018/2/layout/IconVerticalSolidList"/>
    <dgm:cxn modelId="{41617BF1-E39B-42EE-94DB-9B31F428965E}" type="presParOf" srcId="{FDDBD405-47A5-4B13-9808-6D73CACF1E75}" destId="{98532EFA-8CA2-4785-8623-34A383270DD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5045C-BE18-4FF8-8F58-02A90A27492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C02103-8E95-4FE9-8A44-6B39DE5DBA45}">
      <dgm:prSet/>
      <dgm:spPr/>
      <dgm:t>
        <a:bodyPr/>
        <a:lstStyle/>
        <a:p>
          <a:r>
            <a:rPr lang="en-US"/>
            <a:t>• Otolog: Hastanın kendi hücreleri, GVHD riski yok.</a:t>
          </a:r>
        </a:p>
      </dgm:t>
    </dgm:pt>
    <dgm:pt modelId="{7C8E6DDB-ADD6-4C27-B989-22C5EBA54382}" type="parTrans" cxnId="{FB29DE93-E6C3-4EB0-8109-F210EFBBD3BA}">
      <dgm:prSet/>
      <dgm:spPr/>
      <dgm:t>
        <a:bodyPr/>
        <a:lstStyle/>
        <a:p>
          <a:endParaRPr lang="en-US"/>
        </a:p>
      </dgm:t>
    </dgm:pt>
    <dgm:pt modelId="{6262E128-1901-44FC-9FC0-0CE86CC9D07F}" type="sibTrans" cxnId="{FB29DE93-E6C3-4EB0-8109-F210EFBBD3BA}">
      <dgm:prSet/>
      <dgm:spPr/>
      <dgm:t>
        <a:bodyPr/>
        <a:lstStyle/>
        <a:p>
          <a:endParaRPr lang="en-US"/>
        </a:p>
      </dgm:t>
    </dgm:pt>
    <dgm:pt modelId="{35D66AD3-1205-4E4C-8BB3-B969AE10E7D3}">
      <dgm:prSet/>
      <dgm:spPr/>
      <dgm:t>
        <a:bodyPr/>
        <a:lstStyle/>
        <a:p>
          <a:r>
            <a:rPr lang="en-US"/>
            <a:t>• Allojenik: Vericiden, GVL etkisi mevcut.</a:t>
          </a:r>
        </a:p>
      </dgm:t>
    </dgm:pt>
    <dgm:pt modelId="{68A40DAC-3270-43C9-BFCA-62C0E78818DD}" type="parTrans" cxnId="{4D002CD9-DEA8-4451-B68B-EC7AA4309200}">
      <dgm:prSet/>
      <dgm:spPr/>
      <dgm:t>
        <a:bodyPr/>
        <a:lstStyle/>
        <a:p>
          <a:endParaRPr lang="en-US"/>
        </a:p>
      </dgm:t>
    </dgm:pt>
    <dgm:pt modelId="{9C062338-4D71-46C0-A59A-6A1D021D8556}" type="sibTrans" cxnId="{4D002CD9-DEA8-4451-B68B-EC7AA4309200}">
      <dgm:prSet/>
      <dgm:spPr/>
      <dgm:t>
        <a:bodyPr/>
        <a:lstStyle/>
        <a:p>
          <a:endParaRPr lang="en-US"/>
        </a:p>
      </dgm:t>
    </dgm:pt>
    <dgm:pt modelId="{595D9C40-DC75-49C7-B33B-D4FA7ED3562A}">
      <dgm:prSet/>
      <dgm:spPr/>
      <dgm:t>
        <a:bodyPr/>
        <a:lstStyle/>
        <a:p>
          <a:r>
            <a:rPr lang="en-US"/>
            <a:t>• Sinjenik: Tek yumurta ikizi, çok nadir.</a:t>
          </a:r>
        </a:p>
      </dgm:t>
    </dgm:pt>
    <dgm:pt modelId="{663F8B55-752D-4258-8674-C0C35E174441}" type="parTrans" cxnId="{EB2E5F93-60CC-480E-9B48-4FEC184D6AFA}">
      <dgm:prSet/>
      <dgm:spPr/>
      <dgm:t>
        <a:bodyPr/>
        <a:lstStyle/>
        <a:p>
          <a:endParaRPr lang="en-US"/>
        </a:p>
      </dgm:t>
    </dgm:pt>
    <dgm:pt modelId="{48DB6B0B-317C-4B8B-B5C8-EB4655933D8C}" type="sibTrans" cxnId="{EB2E5F93-60CC-480E-9B48-4FEC184D6AFA}">
      <dgm:prSet/>
      <dgm:spPr/>
      <dgm:t>
        <a:bodyPr/>
        <a:lstStyle/>
        <a:p>
          <a:endParaRPr lang="en-US"/>
        </a:p>
      </dgm:t>
    </dgm:pt>
    <dgm:pt modelId="{A3B0AB7B-A088-2D46-8CBA-BE7B791D8912}" type="pres">
      <dgm:prSet presAssocID="{9F05045C-BE18-4FF8-8F58-02A90A274920}" presName="linear" presStyleCnt="0">
        <dgm:presLayoutVars>
          <dgm:animLvl val="lvl"/>
          <dgm:resizeHandles val="exact"/>
        </dgm:presLayoutVars>
      </dgm:prSet>
      <dgm:spPr/>
    </dgm:pt>
    <dgm:pt modelId="{920C0A08-2762-6C42-9633-AFC94DA12F43}" type="pres">
      <dgm:prSet presAssocID="{89C02103-8E95-4FE9-8A44-6B39DE5DBA4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82F2890-C22E-A046-9001-DB9BFD55E34D}" type="pres">
      <dgm:prSet presAssocID="{6262E128-1901-44FC-9FC0-0CE86CC9D07F}" presName="spacer" presStyleCnt="0"/>
      <dgm:spPr/>
    </dgm:pt>
    <dgm:pt modelId="{A1F0B33F-113A-7D4A-8A8F-47E5827E291C}" type="pres">
      <dgm:prSet presAssocID="{35D66AD3-1205-4E4C-8BB3-B969AE10E7D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FF255AD-AA85-F64A-AA9A-4EA93E1EB587}" type="pres">
      <dgm:prSet presAssocID="{9C062338-4D71-46C0-A59A-6A1D021D8556}" presName="spacer" presStyleCnt="0"/>
      <dgm:spPr/>
    </dgm:pt>
    <dgm:pt modelId="{B5972EA2-82C9-114A-B3BE-D573330883DD}" type="pres">
      <dgm:prSet presAssocID="{595D9C40-DC75-49C7-B33B-D4FA7ED3562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2138C37-0B06-EB44-BEE6-97F19446F14A}" type="presOf" srcId="{35D66AD3-1205-4E4C-8BB3-B969AE10E7D3}" destId="{A1F0B33F-113A-7D4A-8A8F-47E5827E291C}" srcOrd="0" destOrd="0" presId="urn:microsoft.com/office/officeart/2005/8/layout/vList2"/>
    <dgm:cxn modelId="{32370654-8BB9-A847-997A-8551A3304049}" type="presOf" srcId="{9F05045C-BE18-4FF8-8F58-02A90A274920}" destId="{A3B0AB7B-A088-2D46-8CBA-BE7B791D8912}" srcOrd="0" destOrd="0" presId="urn:microsoft.com/office/officeart/2005/8/layout/vList2"/>
    <dgm:cxn modelId="{C4965577-D4AC-D94E-8FD2-F6965A428FE4}" type="presOf" srcId="{595D9C40-DC75-49C7-B33B-D4FA7ED3562A}" destId="{B5972EA2-82C9-114A-B3BE-D573330883DD}" srcOrd="0" destOrd="0" presId="urn:microsoft.com/office/officeart/2005/8/layout/vList2"/>
    <dgm:cxn modelId="{70476488-224B-FE49-98A0-6429865F00B7}" type="presOf" srcId="{89C02103-8E95-4FE9-8A44-6B39DE5DBA45}" destId="{920C0A08-2762-6C42-9633-AFC94DA12F43}" srcOrd="0" destOrd="0" presId="urn:microsoft.com/office/officeart/2005/8/layout/vList2"/>
    <dgm:cxn modelId="{EB2E5F93-60CC-480E-9B48-4FEC184D6AFA}" srcId="{9F05045C-BE18-4FF8-8F58-02A90A274920}" destId="{595D9C40-DC75-49C7-B33B-D4FA7ED3562A}" srcOrd="2" destOrd="0" parTransId="{663F8B55-752D-4258-8674-C0C35E174441}" sibTransId="{48DB6B0B-317C-4B8B-B5C8-EB4655933D8C}"/>
    <dgm:cxn modelId="{FB29DE93-E6C3-4EB0-8109-F210EFBBD3BA}" srcId="{9F05045C-BE18-4FF8-8F58-02A90A274920}" destId="{89C02103-8E95-4FE9-8A44-6B39DE5DBA45}" srcOrd="0" destOrd="0" parTransId="{7C8E6DDB-ADD6-4C27-B989-22C5EBA54382}" sibTransId="{6262E128-1901-44FC-9FC0-0CE86CC9D07F}"/>
    <dgm:cxn modelId="{4D002CD9-DEA8-4451-B68B-EC7AA4309200}" srcId="{9F05045C-BE18-4FF8-8F58-02A90A274920}" destId="{35D66AD3-1205-4E4C-8BB3-B969AE10E7D3}" srcOrd="1" destOrd="0" parTransId="{68A40DAC-3270-43C9-BFCA-62C0E78818DD}" sibTransId="{9C062338-4D71-46C0-A59A-6A1D021D8556}"/>
    <dgm:cxn modelId="{AB650486-C4AF-DF46-84A2-919EBFEDA000}" type="presParOf" srcId="{A3B0AB7B-A088-2D46-8CBA-BE7B791D8912}" destId="{920C0A08-2762-6C42-9633-AFC94DA12F43}" srcOrd="0" destOrd="0" presId="urn:microsoft.com/office/officeart/2005/8/layout/vList2"/>
    <dgm:cxn modelId="{5DB0F227-E95C-E244-923D-A59DFF157A6F}" type="presParOf" srcId="{A3B0AB7B-A088-2D46-8CBA-BE7B791D8912}" destId="{D82F2890-C22E-A046-9001-DB9BFD55E34D}" srcOrd="1" destOrd="0" presId="urn:microsoft.com/office/officeart/2005/8/layout/vList2"/>
    <dgm:cxn modelId="{FEB10FA7-D41E-A24D-A186-9B52CA3A4069}" type="presParOf" srcId="{A3B0AB7B-A088-2D46-8CBA-BE7B791D8912}" destId="{A1F0B33F-113A-7D4A-8A8F-47E5827E291C}" srcOrd="2" destOrd="0" presId="urn:microsoft.com/office/officeart/2005/8/layout/vList2"/>
    <dgm:cxn modelId="{E797F6E9-07D3-2349-9750-9AD35C307ED7}" type="presParOf" srcId="{A3B0AB7B-A088-2D46-8CBA-BE7B791D8912}" destId="{EFF255AD-AA85-F64A-AA9A-4EA93E1EB587}" srcOrd="3" destOrd="0" presId="urn:microsoft.com/office/officeart/2005/8/layout/vList2"/>
    <dgm:cxn modelId="{16FC4E50-C497-774E-9E6A-A72429D657C2}" type="presParOf" srcId="{A3B0AB7B-A088-2D46-8CBA-BE7B791D8912}" destId="{B5972EA2-82C9-114A-B3BE-D573330883D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F0C2DB-D907-4E4B-A7A9-FA7966448CE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978338-B855-40D5-BF1C-9DE758D7D434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Periferik</a:t>
          </a:r>
          <a:r>
            <a:rPr lang="en-US" dirty="0"/>
            <a:t> Kan: </a:t>
          </a:r>
        </a:p>
        <a:p>
          <a:r>
            <a:rPr lang="en-US" dirty="0" err="1"/>
            <a:t>Aferez</a:t>
          </a:r>
          <a:r>
            <a:rPr lang="en-US" dirty="0"/>
            <a:t> </a:t>
          </a:r>
          <a:r>
            <a:rPr lang="en-US" dirty="0" err="1"/>
            <a:t>ile</a:t>
          </a:r>
          <a:r>
            <a:rPr lang="en-US" dirty="0"/>
            <a:t> </a:t>
          </a:r>
          <a:r>
            <a:rPr lang="en-US" dirty="0" err="1"/>
            <a:t>toplanır</a:t>
          </a:r>
          <a:r>
            <a:rPr lang="en-US" dirty="0"/>
            <a:t>, </a:t>
          </a:r>
          <a:r>
            <a:rPr lang="en-US" dirty="0" err="1"/>
            <a:t>hızlı</a:t>
          </a:r>
          <a:r>
            <a:rPr lang="en-US" dirty="0"/>
            <a:t> </a:t>
          </a:r>
          <a:r>
            <a:rPr lang="en-US" dirty="0" err="1"/>
            <a:t>iyileşme</a:t>
          </a:r>
          <a:r>
            <a:rPr lang="en-US" dirty="0"/>
            <a:t>.</a:t>
          </a:r>
        </a:p>
      </dgm:t>
    </dgm:pt>
    <dgm:pt modelId="{4413A833-9FD5-4003-AD0A-693F64CF213D}" type="parTrans" cxnId="{BE89E4B5-8BCE-4F16-AEF6-6F39F51C50B7}">
      <dgm:prSet/>
      <dgm:spPr/>
      <dgm:t>
        <a:bodyPr/>
        <a:lstStyle/>
        <a:p>
          <a:endParaRPr lang="en-US"/>
        </a:p>
      </dgm:t>
    </dgm:pt>
    <dgm:pt modelId="{E3116CAB-1814-4887-B30F-1BC42284F877}" type="sibTrans" cxnId="{BE89E4B5-8BCE-4F16-AEF6-6F39F51C50B7}">
      <dgm:prSet/>
      <dgm:spPr/>
      <dgm:t>
        <a:bodyPr/>
        <a:lstStyle/>
        <a:p>
          <a:endParaRPr lang="en-US"/>
        </a:p>
      </dgm:t>
    </dgm:pt>
    <dgm:pt modelId="{EE00994B-B5DD-466C-A2D7-7CEFE6E10529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Kemik</a:t>
          </a:r>
          <a:r>
            <a:rPr lang="en-US" dirty="0"/>
            <a:t> </a:t>
          </a:r>
          <a:r>
            <a:rPr lang="en-US" dirty="0" err="1"/>
            <a:t>İliği</a:t>
          </a:r>
          <a:r>
            <a:rPr lang="en-US" dirty="0"/>
            <a:t>: </a:t>
          </a:r>
        </a:p>
        <a:p>
          <a:r>
            <a:rPr lang="en-US" dirty="0" err="1"/>
            <a:t>Aspirasyonla</a:t>
          </a:r>
          <a:r>
            <a:rPr lang="en-US" dirty="0"/>
            <a:t> </a:t>
          </a:r>
          <a:r>
            <a:rPr lang="en-US" dirty="0" err="1"/>
            <a:t>alınır</a:t>
          </a:r>
          <a:r>
            <a:rPr lang="en-US" dirty="0"/>
            <a:t>, GVHD </a:t>
          </a:r>
          <a:r>
            <a:rPr lang="en-US" dirty="0" err="1"/>
            <a:t>riski</a:t>
          </a:r>
          <a:r>
            <a:rPr lang="en-US" dirty="0"/>
            <a:t> </a:t>
          </a:r>
          <a:r>
            <a:rPr lang="en-US" dirty="0" err="1"/>
            <a:t>daha</a:t>
          </a:r>
          <a:r>
            <a:rPr lang="en-US" dirty="0"/>
            <a:t> az.</a:t>
          </a:r>
        </a:p>
      </dgm:t>
    </dgm:pt>
    <dgm:pt modelId="{4F18349F-27D5-43E0-88F6-E2D71B11747D}" type="parTrans" cxnId="{7EC717E1-4FB0-45A5-8103-E7908EBEC596}">
      <dgm:prSet/>
      <dgm:spPr/>
      <dgm:t>
        <a:bodyPr/>
        <a:lstStyle/>
        <a:p>
          <a:endParaRPr lang="en-US"/>
        </a:p>
      </dgm:t>
    </dgm:pt>
    <dgm:pt modelId="{DA010020-4749-4BA9-A4CD-DBD9C32674C1}" type="sibTrans" cxnId="{7EC717E1-4FB0-45A5-8103-E7908EBEC596}">
      <dgm:prSet/>
      <dgm:spPr/>
      <dgm:t>
        <a:bodyPr/>
        <a:lstStyle/>
        <a:p>
          <a:endParaRPr lang="en-US"/>
        </a:p>
      </dgm:t>
    </dgm:pt>
    <dgm:pt modelId="{2232F574-ED26-4FEF-B61F-373F3386D031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Göbek</a:t>
          </a:r>
          <a:r>
            <a:rPr lang="en-US" dirty="0"/>
            <a:t> </a:t>
          </a:r>
          <a:r>
            <a:rPr lang="en-US" dirty="0" err="1"/>
            <a:t>Kordonu</a:t>
          </a:r>
          <a:r>
            <a:rPr lang="en-US" dirty="0"/>
            <a:t>: </a:t>
          </a:r>
        </a:p>
        <a:p>
          <a:r>
            <a:rPr lang="en-US" dirty="0" err="1"/>
            <a:t>Doğumda</a:t>
          </a:r>
          <a:r>
            <a:rPr lang="en-US" dirty="0"/>
            <a:t> </a:t>
          </a:r>
          <a:r>
            <a:rPr lang="en-US" dirty="0" err="1"/>
            <a:t>alınır</a:t>
          </a:r>
          <a:r>
            <a:rPr lang="en-US" dirty="0"/>
            <a:t>, </a:t>
          </a:r>
          <a:r>
            <a:rPr lang="en-US" dirty="0" err="1"/>
            <a:t>hücre</a:t>
          </a:r>
          <a:r>
            <a:rPr lang="en-US" dirty="0"/>
            <a:t> </a:t>
          </a:r>
          <a:r>
            <a:rPr lang="en-US" dirty="0" err="1"/>
            <a:t>sayısı</a:t>
          </a:r>
          <a:r>
            <a:rPr lang="en-US" dirty="0"/>
            <a:t> </a:t>
          </a:r>
          <a:r>
            <a:rPr lang="en-US" dirty="0" err="1"/>
            <a:t>sınırlı</a:t>
          </a:r>
          <a:r>
            <a:rPr lang="en-US" dirty="0"/>
            <a:t>.</a:t>
          </a:r>
        </a:p>
      </dgm:t>
    </dgm:pt>
    <dgm:pt modelId="{4BB604CB-866B-4CD5-AD45-646CEE35F1E3}" type="parTrans" cxnId="{72C939A9-D7E9-4980-AF22-FC56B9911AF3}">
      <dgm:prSet/>
      <dgm:spPr/>
      <dgm:t>
        <a:bodyPr/>
        <a:lstStyle/>
        <a:p>
          <a:endParaRPr lang="en-US"/>
        </a:p>
      </dgm:t>
    </dgm:pt>
    <dgm:pt modelId="{2F21C910-3040-425B-8E56-FC3AB44FAD4B}" type="sibTrans" cxnId="{72C939A9-D7E9-4980-AF22-FC56B9911AF3}">
      <dgm:prSet/>
      <dgm:spPr/>
      <dgm:t>
        <a:bodyPr/>
        <a:lstStyle/>
        <a:p>
          <a:endParaRPr lang="en-US"/>
        </a:p>
      </dgm:t>
    </dgm:pt>
    <dgm:pt modelId="{5AED2ADC-6E04-BA4A-A566-E7F543BCD9EC}" type="pres">
      <dgm:prSet presAssocID="{4AF0C2DB-D907-4E4B-A7A9-FA7966448CEA}" presName="linear" presStyleCnt="0">
        <dgm:presLayoutVars>
          <dgm:animLvl val="lvl"/>
          <dgm:resizeHandles val="exact"/>
        </dgm:presLayoutVars>
      </dgm:prSet>
      <dgm:spPr/>
    </dgm:pt>
    <dgm:pt modelId="{983ADA5C-6835-124A-B959-73E8493B8D7B}" type="pres">
      <dgm:prSet presAssocID="{B4978338-B855-40D5-BF1C-9DE758D7D43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1D8A86-9522-8741-9590-BED17D72042C}" type="pres">
      <dgm:prSet presAssocID="{E3116CAB-1814-4887-B30F-1BC42284F877}" presName="spacer" presStyleCnt="0"/>
      <dgm:spPr/>
    </dgm:pt>
    <dgm:pt modelId="{B0874002-F307-AC41-9550-D75BF0862434}" type="pres">
      <dgm:prSet presAssocID="{EE00994B-B5DD-466C-A2D7-7CEFE6E105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F5595A-8D89-A441-995D-410763176323}" type="pres">
      <dgm:prSet presAssocID="{DA010020-4749-4BA9-A4CD-DBD9C32674C1}" presName="spacer" presStyleCnt="0"/>
      <dgm:spPr/>
    </dgm:pt>
    <dgm:pt modelId="{E0D5663B-4A28-AC41-A8F8-B9FBA03E5C63}" type="pres">
      <dgm:prSet presAssocID="{2232F574-ED26-4FEF-B61F-373F3386D03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EBA7D0E-4637-4F46-9634-761EE11581CE}" type="presOf" srcId="{4AF0C2DB-D907-4E4B-A7A9-FA7966448CEA}" destId="{5AED2ADC-6E04-BA4A-A566-E7F543BCD9EC}" srcOrd="0" destOrd="0" presId="urn:microsoft.com/office/officeart/2005/8/layout/vList2"/>
    <dgm:cxn modelId="{13EE902C-BB8A-1E43-8B37-979BE6699E31}" type="presOf" srcId="{B4978338-B855-40D5-BF1C-9DE758D7D434}" destId="{983ADA5C-6835-124A-B959-73E8493B8D7B}" srcOrd="0" destOrd="0" presId="urn:microsoft.com/office/officeart/2005/8/layout/vList2"/>
    <dgm:cxn modelId="{2BD8394E-65EF-5B4C-A059-F4F758541646}" type="presOf" srcId="{EE00994B-B5DD-466C-A2D7-7CEFE6E10529}" destId="{B0874002-F307-AC41-9550-D75BF0862434}" srcOrd="0" destOrd="0" presId="urn:microsoft.com/office/officeart/2005/8/layout/vList2"/>
    <dgm:cxn modelId="{0FECFB77-7E84-A14D-99A8-EAF8847BA23D}" type="presOf" srcId="{2232F574-ED26-4FEF-B61F-373F3386D031}" destId="{E0D5663B-4A28-AC41-A8F8-B9FBA03E5C63}" srcOrd="0" destOrd="0" presId="urn:microsoft.com/office/officeart/2005/8/layout/vList2"/>
    <dgm:cxn modelId="{72C939A9-D7E9-4980-AF22-FC56B9911AF3}" srcId="{4AF0C2DB-D907-4E4B-A7A9-FA7966448CEA}" destId="{2232F574-ED26-4FEF-B61F-373F3386D031}" srcOrd="2" destOrd="0" parTransId="{4BB604CB-866B-4CD5-AD45-646CEE35F1E3}" sibTransId="{2F21C910-3040-425B-8E56-FC3AB44FAD4B}"/>
    <dgm:cxn modelId="{BE89E4B5-8BCE-4F16-AEF6-6F39F51C50B7}" srcId="{4AF0C2DB-D907-4E4B-A7A9-FA7966448CEA}" destId="{B4978338-B855-40D5-BF1C-9DE758D7D434}" srcOrd="0" destOrd="0" parTransId="{4413A833-9FD5-4003-AD0A-693F64CF213D}" sibTransId="{E3116CAB-1814-4887-B30F-1BC42284F877}"/>
    <dgm:cxn modelId="{7EC717E1-4FB0-45A5-8103-E7908EBEC596}" srcId="{4AF0C2DB-D907-4E4B-A7A9-FA7966448CEA}" destId="{EE00994B-B5DD-466C-A2D7-7CEFE6E10529}" srcOrd="1" destOrd="0" parTransId="{4F18349F-27D5-43E0-88F6-E2D71B11747D}" sibTransId="{DA010020-4749-4BA9-A4CD-DBD9C32674C1}"/>
    <dgm:cxn modelId="{68E8CA5A-0A74-3A49-A3AB-E486D9F72780}" type="presParOf" srcId="{5AED2ADC-6E04-BA4A-A566-E7F543BCD9EC}" destId="{983ADA5C-6835-124A-B959-73E8493B8D7B}" srcOrd="0" destOrd="0" presId="urn:microsoft.com/office/officeart/2005/8/layout/vList2"/>
    <dgm:cxn modelId="{58AC027D-063D-2144-A7E5-D2F7E9D9FAC8}" type="presParOf" srcId="{5AED2ADC-6E04-BA4A-A566-E7F543BCD9EC}" destId="{AE1D8A86-9522-8741-9590-BED17D72042C}" srcOrd="1" destOrd="0" presId="urn:microsoft.com/office/officeart/2005/8/layout/vList2"/>
    <dgm:cxn modelId="{DBE8D341-C48D-5441-8BAD-5FFA858597E9}" type="presParOf" srcId="{5AED2ADC-6E04-BA4A-A566-E7F543BCD9EC}" destId="{B0874002-F307-AC41-9550-D75BF0862434}" srcOrd="2" destOrd="0" presId="urn:microsoft.com/office/officeart/2005/8/layout/vList2"/>
    <dgm:cxn modelId="{824151D4-810B-D840-94CA-B5637CBF939B}" type="presParOf" srcId="{5AED2ADC-6E04-BA4A-A566-E7F543BCD9EC}" destId="{A3F5595A-8D89-A441-995D-410763176323}" srcOrd="3" destOrd="0" presId="urn:microsoft.com/office/officeart/2005/8/layout/vList2"/>
    <dgm:cxn modelId="{37F40C97-15A7-CA40-91DE-88D7C40F852F}" type="presParOf" srcId="{5AED2ADC-6E04-BA4A-A566-E7F543BCD9EC}" destId="{E0D5663B-4A28-AC41-A8F8-B9FBA03E5C6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79A57-2B21-410D-8C61-0132C07421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335B4DD-E32F-4832-8767-CBDD925FD202}">
      <dgm:prSet/>
      <dgm:spPr/>
      <dgm:t>
        <a:bodyPr/>
        <a:lstStyle/>
        <a:p>
          <a:r>
            <a:rPr lang="en-US"/>
            <a:t>• Lösemi (ALL, AML)</a:t>
          </a:r>
        </a:p>
      </dgm:t>
    </dgm:pt>
    <dgm:pt modelId="{BB9DA206-58A9-4238-8EC8-133774738352}" type="parTrans" cxnId="{304C56AC-520B-441C-964D-02CF4E635163}">
      <dgm:prSet/>
      <dgm:spPr/>
      <dgm:t>
        <a:bodyPr/>
        <a:lstStyle/>
        <a:p>
          <a:endParaRPr lang="en-US"/>
        </a:p>
      </dgm:t>
    </dgm:pt>
    <dgm:pt modelId="{8E553B2A-C5D9-4F07-B3A6-86F4832EC7C8}" type="sibTrans" cxnId="{304C56AC-520B-441C-964D-02CF4E635163}">
      <dgm:prSet/>
      <dgm:spPr/>
      <dgm:t>
        <a:bodyPr/>
        <a:lstStyle/>
        <a:p>
          <a:endParaRPr lang="en-US"/>
        </a:p>
      </dgm:t>
    </dgm:pt>
    <dgm:pt modelId="{DE68762A-2170-41A8-B990-84E23E85C059}">
      <dgm:prSet/>
      <dgm:spPr/>
      <dgm:t>
        <a:bodyPr/>
        <a:lstStyle/>
        <a:p>
          <a:r>
            <a:rPr lang="en-US"/>
            <a:t>• Lenfoma (Hodgkin, Non-Hodgkin)</a:t>
          </a:r>
        </a:p>
      </dgm:t>
    </dgm:pt>
    <dgm:pt modelId="{CAE95B6E-85A7-4691-9657-1B21028D5D4D}" type="parTrans" cxnId="{307E7292-CAE0-462F-8905-A5C8E03D61A1}">
      <dgm:prSet/>
      <dgm:spPr/>
      <dgm:t>
        <a:bodyPr/>
        <a:lstStyle/>
        <a:p>
          <a:endParaRPr lang="en-US"/>
        </a:p>
      </dgm:t>
    </dgm:pt>
    <dgm:pt modelId="{68BC5313-E151-4F73-BB5A-9859FB913C1E}" type="sibTrans" cxnId="{307E7292-CAE0-462F-8905-A5C8E03D61A1}">
      <dgm:prSet/>
      <dgm:spPr/>
      <dgm:t>
        <a:bodyPr/>
        <a:lstStyle/>
        <a:p>
          <a:endParaRPr lang="en-US"/>
        </a:p>
      </dgm:t>
    </dgm:pt>
    <dgm:pt modelId="{AB965002-999E-4ED1-90D4-B2C097884D06}">
      <dgm:prSet/>
      <dgm:spPr/>
      <dgm:t>
        <a:bodyPr/>
        <a:lstStyle/>
        <a:p>
          <a:r>
            <a:rPr lang="en-US"/>
            <a:t>• Multiple Miyelom</a:t>
          </a:r>
        </a:p>
      </dgm:t>
    </dgm:pt>
    <dgm:pt modelId="{0C7ECFF6-1B14-4E90-BCFD-A2A6CF287B78}" type="parTrans" cxnId="{108F92F4-548C-465C-94E6-315D91788348}">
      <dgm:prSet/>
      <dgm:spPr/>
      <dgm:t>
        <a:bodyPr/>
        <a:lstStyle/>
        <a:p>
          <a:endParaRPr lang="en-US"/>
        </a:p>
      </dgm:t>
    </dgm:pt>
    <dgm:pt modelId="{1D1D450F-52BB-492B-A924-38F53082FD88}" type="sibTrans" cxnId="{108F92F4-548C-465C-94E6-315D91788348}">
      <dgm:prSet/>
      <dgm:spPr/>
      <dgm:t>
        <a:bodyPr/>
        <a:lstStyle/>
        <a:p>
          <a:endParaRPr lang="en-US"/>
        </a:p>
      </dgm:t>
    </dgm:pt>
    <dgm:pt modelId="{7554A88D-63D5-4BED-A171-DDF9EE5D35D6}">
      <dgm:prSet/>
      <dgm:spPr/>
      <dgm:t>
        <a:bodyPr/>
        <a:lstStyle/>
        <a:p>
          <a:r>
            <a:rPr lang="en-US"/>
            <a:t>• Aplastik Anemi</a:t>
          </a:r>
        </a:p>
      </dgm:t>
    </dgm:pt>
    <dgm:pt modelId="{491A5C62-CBB2-463F-8B84-71AE10DE2E82}" type="parTrans" cxnId="{F2570C74-BA43-430D-A83A-F38872ABF716}">
      <dgm:prSet/>
      <dgm:spPr/>
      <dgm:t>
        <a:bodyPr/>
        <a:lstStyle/>
        <a:p>
          <a:endParaRPr lang="en-US"/>
        </a:p>
      </dgm:t>
    </dgm:pt>
    <dgm:pt modelId="{0BD0FB98-1EFB-415B-A2F1-B70EC246E50E}" type="sibTrans" cxnId="{F2570C74-BA43-430D-A83A-F38872ABF716}">
      <dgm:prSet/>
      <dgm:spPr/>
      <dgm:t>
        <a:bodyPr/>
        <a:lstStyle/>
        <a:p>
          <a:endParaRPr lang="en-US"/>
        </a:p>
      </dgm:t>
    </dgm:pt>
    <dgm:pt modelId="{29E38782-EAC7-433F-A81B-271B3BA45DF2}">
      <dgm:prSet/>
      <dgm:spPr/>
      <dgm:t>
        <a:bodyPr/>
        <a:lstStyle/>
        <a:p>
          <a:r>
            <a:rPr lang="en-US"/>
            <a:t>• Talasemi, SCID gibi kalıtsal hastalıklar</a:t>
          </a:r>
        </a:p>
      </dgm:t>
    </dgm:pt>
    <dgm:pt modelId="{E8C58CBD-E200-4717-8EBA-0CBC708D1808}" type="parTrans" cxnId="{34F30324-57C6-4437-A82C-9A616806D87E}">
      <dgm:prSet/>
      <dgm:spPr/>
      <dgm:t>
        <a:bodyPr/>
        <a:lstStyle/>
        <a:p>
          <a:endParaRPr lang="en-US"/>
        </a:p>
      </dgm:t>
    </dgm:pt>
    <dgm:pt modelId="{2C108532-4A0A-417A-89BB-00EFE9B26B78}" type="sibTrans" cxnId="{34F30324-57C6-4437-A82C-9A616806D87E}">
      <dgm:prSet/>
      <dgm:spPr/>
      <dgm:t>
        <a:bodyPr/>
        <a:lstStyle/>
        <a:p>
          <a:endParaRPr lang="en-US"/>
        </a:p>
      </dgm:t>
    </dgm:pt>
    <dgm:pt modelId="{D18542C2-EE02-D44F-98CE-C29B9AC1024E}" type="pres">
      <dgm:prSet presAssocID="{E8279A57-2B21-410D-8C61-0132C0742122}" presName="linear" presStyleCnt="0">
        <dgm:presLayoutVars>
          <dgm:animLvl val="lvl"/>
          <dgm:resizeHandles val="exact"/>
        </dgm:presLayoutVars>
      </dgm:prSet>
      <dgm:spPr/>
    </dgm:pt>
    <dgm:pt modelId="{EAC98E62-A74C-A549-881D-DD855AFF3D28}" type="pres">
      <dgm:prSet presAssocID="{A335B4DD-E32F-4832-8767-CBDD925FD20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C29DAE1-3426-2E46-ADEB-0B10CA6E55C8}" type="pres">
      <dgm:prSet presAssocID="{8E553B2A-C5D9-4F07-B3A6-86F4832EC7C8}" presName="spacer" presStyleCnt="0"/>
      <dgm:spPr/>
    </dgm:pt>
    <dgm:pt modelId="{D24BED43-33EB-FA4E-B8F9-44590FF70BC9}" type="pres">
      <dgm:prSet presAssocID="{DE68762A-2170-41A8-B990-84E23E85C05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9C6D0AD-0D88-A94F-8CA3-DC3DE1E3D73C}" type="pres">
      <dgm:prSet presAssocID="{68BC5313-E151-4F73-BB5A-9859FB913C1E}" presName="spacer" presStyleCnt="0"/>
      <dgm:spPr/>
    </dgm:pt>
    <dgm:pt modelId="{A519E69B-04D7-7748-912A-3791F8EEF124}" type="pres">
      <dgm:prSet presAssocID="{AB965002-999E-4ED1-90D4-B2C097884D0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A00F9BA-64E8-E441-B831-59B680028AB1}" type="pres">
      <dgm:prSet presAssocID="{1D1D450F-52BB-492B-A924-38F53082FD88}" presName="spacer" presStyleCnt="0"/>
      <dgm:spPr/>
    </dgm:pt>
    <dgm:pt modelId="{924E178B-1E43-3B41-AB0E-4F17903EF502}" type="pres">
      <dgm:prSet presAssocID="{7554A88D-63D5-4BED-A171-DDF9EE5D35D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1B9C13C-96CD-194E-83FD-3D658F9EC39E}" type="pres">
      <dgm:prSet presAssocID="{0BD0FB98-1EFB-415B-A2F1-B70EC246E50E}" presName="spacer" presStyleCnt="0"/>
      <dgm:spPr/>
    </dgm:pt>
    <dgm:pt modelId="{F8C83F0F-0C53-5745-AEBD-68854C9714E3}" type="pres">
      <dgm:prSet presAssocID="{29E38782-EAC7-433F-A81B-271B3BA45DF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3AA371B-4A0A-424D-82F5-D8FCB62E29EB}" type="presOf" srcId="{DE68762A-2170-41A8-B990-84E23E85C059}" destId="{D24BED43-33EB-FA4E-B8F9-44590FF70BC9}" srcOrd="0" destOrd="0" presId="urn:microsoft.com/office/officeart/2005/8/layout/vList2"/>
    <dgm:cxn modelId="{0EF6FF20-9D60-664E-92AF-0AD5BA336A94}" type="presOf" srcId="{29E38782-EAC7-433F-A81B-271B3BA45DF2}" destId="{F8C83F0F-0C53-5745-AEBD-68854C9714E3}" srcOrd="0" destOrd="0" presId="urn:microsoft.com/office/officeart/2005/8/layout/vList2"/>
    <dgm:cxn modelId="{34F30324-57C6-4437-A82C-9A616806D87E}" srcId="{E8279A57-2B21-410D-8C61-0132C0742122}" destId="{29E38782-EAC7-433F-A81B-271B3BA45DF2}" srcOrd="4" destOrd="0" parTransId="{E8C58CBD-E200-4717-8EBA-0CBC708D1808}" sibTransId="{2C108532-4A0A-417A-89BB-00EFE9B26B78}"/>
    <dgm:cxn modelId="{F7008929-5035-9A44-8864-30D8326D6B52}" type="presOf" srcId="{7554A88D-63D5-4BED-A171-DDF9EE5D35D6}" destId="{924E178B-1E43-3B41-AB0E-4F17903EF502}" srcOrd="0" destOrd="0" presId="urn:microsoft.com/office/officeart/2005/8/layout/vList2"/>
    <dgm:cxn modelId="{F2570C74-BA43-430D-A83A-F38872ABF716}" srcId="{E8279A57-2B21-410D-8C61-0132C0742122}" destId="{7554A88D-63D5-4BED-A171-DDF9EE5D35D6}" srcOrd="3" destOrd="0" parTransId="{491A5C62-CBB2-463F-8B84-71AE10DE2E82}" sibTransId="{0BD0FB98-1EFB-415B-A2F1-B70EC246E50E}"/>
    <dgm:cxn modelId="{307E7292-CAE0-462F-8905-A5C8E03D61A1}" srcId="{E8279A57-2B21-410D-8C61-0132C0742122}" destId="{DE68762A-2170-41A8-B990-84E23E85C059}" srcOrd="1" destOrd="0" parTransId="{CAE95B6E-85A7-4691-9657-1B21028D5D4D}" sibTransId="{68BC5313-E151-4F73-BB5A-9859FB913C1E}"/>
    <dgm:cxn modelId="{304C56AC-520B-441C-964D-02CF4E635163}" srcId="{E8279A57-2B21-410D-8C61-0132C0742122}" destId="{A335B4DD-E32F-4832-8767-CBDD925FD202}" srcOrd="0" destOrd="0" parTransId="{BB9DA206-58A9-4238-8EC8-133774738352}" sibTransId="{8E553B2A-C5D9-4F07-B3A6-86F4832EC7C8}"/>
    <dgm:cxn modelId="{8A8693B0-3C1E-FF49-A9D1-499FC81FB038}" type="presOf" srcId="{A335B4DD-E32F-4832-8767-CBDD925FD202}" destId="{EAC98E62-A74C-A549-881D-DD855AFF3D28}" srcOrd="0" destOrd="0" presId="urn:microsoft.com/office/officeart/2005/8/layout/vList2"/>
    <dgm:cxn modelId="{5BCB95C8-0898-004B-887D-303A5E95B635}" type="presOf" srcId="{E8279A57-2B21-410D-8C61-0132C0742122}" destId="{D18542C2-EE02-D44F-98CE-C29B9AC1024E}" srcOrd="0" destOrd="0" presId="urn:microsoft.com/office/officeart/2005/8/layout/vList2"/>
    <dgm:cxn modelId="{676DD0EA-3E6D-554E-A920-8DE91099111D}" type="presOf" srcId="{AB965002-999E-4ED1-90D4-B2C097884D06}" destId="{A519E69B-04D7-7748-912A-3791F8EEF124}" srcOrd="0" destOrd="0" presId="urn:microsoft.com/office/officeart/2005/8/layout/vList2"/>
    <dgm:cxn modelId="{108F92F4-548C-465C-94E6-315D91788348}" srcId="{E8279A57-2B21-410D-8C61-0132C0742122}" destId="{AB965002-999E-4ED1-90D4-B2C097884D06}" srcOrd="2" destOrd="0" parTransId="{0C7ECFF6-1B14-4E90-BCFD-A2A6CF287B78}" sibTransId="{1D1D450F-52BB-492B-A924-38F53082FD88}"/>
    <dgm:cxn modelId="{C2FBB9C5-8CC2-F240-9DD9-43186BD8C8FD}" type="presParOf" srcId="{D18542C2-EE02-D44F-98CE-C29B9AC1024E}" destId="{EAC98E62-A74C-A549-881D-DD855AFF3D28}" srcOrd="0" destOrd="0" presId="urn:microsoft.com/office/officeart/2005/8/layout/vList2"/>
    <dgm:cxn modelId="{2D495ECB-93F3-D84D-97D4-138BFD168A3B}" type="presParOf" srcId="{D18542C2-EE02-D44F-98CE-C29B9AC1024E}" destId="{3C29DAE1-3426-2E46-ADEB-0B10CA6E55C8}" srcOrd="1" destOrd="0" presId="urn:microsoft.com/office/officeart/2005/8/layout/vList2"/>
    <dgm:cxn modelId="{4E057511-8591-2840-BFD5-FDEC5E065A37}" type="presParOf" srcId="{D18542C2-EE02-D44F-98CE-C29B9AC1024E}" destId="{D24BED43-33EB-FA4E-B8F9-44590FF70BC9}" srcOrd="2" destOrd="0" presId="urn:microsoft.com/office/officeart/2005/8/layout/vList2"/>
    <dgm:cxn modelId="{08FC776A-A125-EA42-B3B7-6DA87800B596}" type="presParOf" srcId="{D18542C2-EE02-D44F-98CE-C29B9AC1024E}" destId="{F9C6D0AD-0D88-A94F-8CA3-DC3DE1E3D73C}" srcOrd="3" destOrd="0" presId="urn:microsoft.com/office/officeart/2005/8/layout/vList2"/>
    <dgm:cxn modelId="{CF53A191-1E35-BB4F-8FFF-52F397F84D4C}" type="presParOf" srcId="{D18542C2-EE02-D44F-98CE-C29B9AC1024E}" destId="{A519E69B-04D7-7748-912A-3791F8EEF124}" srcOrd="4" destOrd="0" presId="urn:microsoft.com/office/officeart/2005/8/layout/vList2"/>
    <dgm:cxn modelId="{E51C1F8F-D352-5242-BDB6-7E6FC629C332}" type="presParOf" srcId="{D18542C2-EE02-D44F-98CE-C29B9AC1024E}" destId="{AA00F9BA-64E8-E441-B831-59B680028AB1}" srcOrd="5" destOrd="0" presId="urn:microsoft.com/office/officeart/2005/8/layout/vList2"/>
    <dgm:cxn modelId="{0710DF08-3E74-164B-891F-2EDEC63CA456}" type="presParOf" srcId="{D18542C2-EE02-D44F-98CE-C29B9AC1024E}" destId="{924E178B-1E43-3B41-AB0E-4F17903EF502}" srcOrd="6" destOrd="0" presId="urn:microsoft.com/office/officeart/2005/8/layout/vList2"/>
    <dgm:cxn modelId="{85E79579-D85B-E54F-A9A8-A354F452D8B5}" type="presParOf" srcId="{D18542C2-EE02-D44F-98CE-C29B9AC1024E}" destId="{01B9C13C-96CD-194E-83FD-3D658F9EC39E}" srcOrd="7" destOrd="0" presId="urn:microsoft.com/office/officeart/2005/8/layout/vList2"/>
    <dgm:cxn modelId="{AEE3CF6C-24F0-3244-94B1-5DCC064590C7}" type="presParOf" srcId="{D18542C2-EE02-D44F-98CE-C29B9AC1024E}" destId="{F8C83F0F-0C53-5745-AEBD-68854C9714E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79B038-F7D0-47B3-9789-EB7A35CFE6D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26C2BBB-8AE2-4619-A624-711242359BFF}">
      <dgm:prSet/>
      <dgm:spPr/>
      <dgm:t>
        <a:bodyPr/>
        <a:lstStyle/>
        <a:p>
          <a:r>
            <a:rPr lang="en-US"/>
            <a:t>• Hasta hazırlığı: Kondüsyon rejimi (kemoterapi ± TBI)</a:t>
          </a:r>
        </a:p>
      </dgm:t>
    </dgm:pt>
    <dgm:pt modelId="{125C7766-6E88-47B8-A237-FA0C696BFB2A}" type="parTrans" cxnId="{CD116D78-823C-4C0F-8282-B0C391520245}">
      <dgm:prSet/>
      <dgm:spPr/>
      <dgm:t>
        <a:bodyPr/>
        <a:lstStyle/>
        <a:p>
          <a:endParaRPr lang="en-US"/>
        </a:p>
      </dgm:t>
    </dgm:pt>
    <dgm:pt modelId="{2EEC2CF0-D841-42A9-9A1F-AA15BB7F3024}" type="sibTrans" cxnId="{CD116D78-823C-4C0F-8282-B0C391520245}">
      <dgm:prSet/>
      <dgm:spPr/>
      <dgm:t>
        <a:bodyPr/>
        <a:lstStyle/>
        <a:p>
          <a:endParaRPr lang="en-US"/>
        </a:p>
      </dgm:t>
    </dgm:pt>
    <dgm:pt modelId="{03D01F45-5CC5-4E7D-AF26-BDBBD5978EB1}">
      <dgm:prSet/>
      <dgm:spPr/>
      <dgm:t>
        <a:bodyPr/>
        <a:lstStyle/>
        <a:p>
          <a:r>
            <a:rPr lang="en-US"/>
            <a:t>• Kök hücre toplanması ve saklanması</a:t>
          </a:r>
        </a:p>
      </dgm:t>
    </dgm:pt>
    <dgm:pt modelId="{6D33CAE1-E2F3-4657-A978-2B44B93E5951}" type="parTrans" cxnId="{8B6A2574-A50C-43C6-BD37-8CCAB75A572D}">
      <dgm:prSet/>
      <dgm:spPr/>
      <dgm:t>
        <a:bodyPr/>
        <a:lstStyle/>
        <a:p>
          <a:endParaRPr lang="en-US"/>
        </a:p>
      </dgm:t>
    </dgm:pt>
    <dgm:pt modelId="{26BAEF5E-9B0E-49AA-B291-D08DC5102890}" type="sibTrans" cxnId="{8B6A2574-A50C-43C6-BD37-8CCAB75A572D}">
      <dgm:prSet/>
      <dgm:spPr/>
      <dgm:t>
        <a:bodyPr/>
        <a:lstStyle/>
        <a:p>
          <a:endParaRPr lang="en-US"/>
        </a:p>
      </dgm:t>
    </dgm:pt>
    <dgm:pt modelId="{7C5B63E5-3430-440D-903B-697C51146BF6}">
      <dgm:prSet/>
      <dgm:spPr/>
      <dgm:t>
        <a:bodyPr/>
        <a:lstStyle/>
        <a:p>
          <a:r>
            <a:rPr lang="en-US" dirty="0"/>
            <a:t>• Nakil </a:t>
          </a:r>
          <a:r>
            <a:rPr lang="en-US" dirty="0" err="1"/>
            <a:t>günü</a:t>
          </a:r>
          <a:r>
            <a:rPr lang="en-US" dirty="0"/>
            <a:t> (Day 0): </a:t>
          </a:r>
          <a:r>
            <a:rPr lang="en-US" dirty="0" err="1"/>
            <a:t>Hücre</a:t>
          </a:r>
          <a:r>
            <a:rPr lang="en-US" dirty="0"/>
            <a:t> </a:t>
          </a:r>
          <a:r>
            <a:rPr lang="en-US" dirty="0" err="1"/>
            <a:t>infüzyonu</a:t>
          </a:r>
          <a:r>
            <a:rPr lang="en-US" dirty="0"/>
            <a:t> </a:t>
          </a:r>
          <a:r>
            <a:rPr lang="en-US" dirty="0" err="1"/>
            <a:t>yapılır</a:t>
          </a:r>
          <a:endParaRPr lang="en-US" dirty="0"/>
        </a:p>
      </dgm:t>
    </dgm:pt>
    <dgm:pt modelId="{D8CD862C-1A58-4BAA-8F60-DB5BA58E8B49}" type="parTrans" cxnId="{7D1BA755-483C-47A7-A210-ECE7AFACB8D2}">
      <dgm:prSet/>
      <dgm:spPr/>
      <dgm:t>
        <a:bodyPr/>
        <a:lstStyle/>
        <a:p>
          <a:endParaRPr lang="en-US"/>
        </a:p>
      </dgm:t>
    </dgm:pt>
    <dgm:pt modelId="{56C5919A-C231-4668-9154-51B5DC4A5BCA}" type="sibTrans" cxnId="{7D1BA755-483C-47A7-A210-ECE7AFACB8D2}">
      <dgm:prSet/>
      <dgm:spPr/>
      <dgm:t>
        <a:bodyPr/>
        <a:lstStyle/>
        <a:p>
          <a:endParaRPr lang="en-US"/>
        </a:p>
      </dgm:t>
    </dgm:pt>
    <dgm:pt modelId="{ECAEC1E6-9A88-274E-81F5-54C01A7C099C}" type="pres">
      <dgm:prSet presAssocID="{E279B038-F7D0-47B3-9789-EB7A35CFE6D1}" presName="diagram" presStyleCnt="0">
        <dgm:presLayoutVars>
          <dgm:dir/>
          <dgm:resizeHandles val="exact"/>
        </dgm:presLayoutVars>
      </dgm:prSet>
      <dgm:spPr/>
    </dgm:pt>
    <dgm:pt modelId="{46E1CD39-C9CF-0841-B183-7092B404E143}" type="pres">
      <dgm:prSet presAssocID="{A26C2BBB-8AE2-4619-A624-711242359BFF}" presName="node" presStyleLbl="node1" presStyleIdx="0" presStyleCnt="3">
        <dgm:presLayoutVars>
          <dgm:bulletEnabled val="1"/>
        </dgm:presLayoutVars>
      </dgm:prSet>
      <dgm:spPr/>
    </dgm:pt>
    <dgm:pt modelId="{DDB07988-CD63-DA44-BD9A-0F7ACB1732C7}" type="pres">
      <dgm:prSet presAssocID="{2EEC2CF0-D841-42A9-9A1F-AA15BB7F3024}" presName="sibTrans" presStyleCnt="0"/>
      <dgm:spPr/>
    </dgm:pt>
    <dgm:pt modelId="{3DBC6659-A643-EB4C-BE7A-0A3C17CF4D24}" type="pres">
      <dgm:prSet presAssocID="{03D01F45-5CC5-4E7D-AF26-BDBBD5978EB1}" presName="node" presStyleLbl="node1" presStyleIdx="1" presStyleCnt="3">
        <dgm:presLayoutVars>
          <dgm:bulletEnabled val="1"/>
        </dgm:presLayoutVars>
      </dgm:prSet>
      <dgm:spPr/>
    </dgm:pt>
    <dgm:pt modelId="{1C20AFC7-6102-2348-B5B5-08F303724822}" type="pres">
      <dgm:prSet presAssocID="{26BAEF5E-9B0E-49AA-B291-D08DC5102890}" presName="sibTrans" presStyleCnt="0"/>
      <dgm:spPr/>
    </dgm:pt>
    <dgm:pt modelId="{FB1D56DA-B105-E44A-9366-30DBFB032693}" type="pres">
      <dgm:prSet presAssocID="{7C5B63E5-3430-440D-903B-697C51146BF6}" presName="node" presStyleLbl="node1" presStyleIdx="2" presStyleCnt="3" custScaleX="123072">
        <dgm:presLayoutVars>
          <dgm:bulletEnabled val="1"/>
        </dgm:presLayoutVars>
      </dgm:prSet>
      <dgm:spPr/>
    </dgm:pt>
  </dgm:ptLst>
  <dgm:cxnLst>
    <dgm:cxn modelId="{F48B960D-36D7-564D-AD40-AE8DBADF1210}" type="presOf" srcId="{A26C2BBB-8AE2-4619-A624-711242359BFF}" destId="{46E1CD39-C9CF-0841-B183-7092B404E143}" srcOrd="0" destOrd="0" presId="urn:microsoft.com/office/officeart/2005/8/layout/default"/>
    <dgm:cxn modelId="{7D1BA755-483C-47A7-A210-ECE7AFACB8D2}" srcId="{E279B038-F7D0-47B3-9789-EB7A35CFE6D1}" destId="{7C5B63E5-3430-440D-903B-697C51146BF6}" srcOrd="2" destOrd="0" parTransId="{D8CD862C-1A58-4BAA-8F60-DB5BA58E8B49}" sibTransId="{56C5919A-C231-4668-9154-51B5DC4A5BCA}"/>
    <dgm:cxn modelId="{E39F235A-B6A6-C045-A773-76BF32C1CD62}" type="presOf" srcId="{E279B038-F7D0-47B3-9789-EB7A35CFE6D1}" destId="{ECAEC1E6-9A88-274E-81F5-54C01A7C099C}" srcOrd="0" destOrd="0" presId="urn:microsoft.com/office/officeart/2005/8/layout/default"/>
    <dgm:cxn modelId="{8B6A2574-A50C-43C6-BD37-8CCAB75A572D}" srcId="{E279B038-F7D0-47B3-9789-EB7A35CFE6D1}" destId="{03D01F45-5CC5-4E7D-AF26-BDBBD5978EB1}" srcOrd="1" destOrd="0" parTransId="{6D33CAE1-E2F3-4657-A978-2B44B93E5951}" sibTransId="{26BAEF5E-9B0E-49AA-B291-D08DC5102890}"/>
    <dgm:cxn modelId="{00D3A575-70F9-244E-B4ED-562FA66DB225}" type="presOf" srcId="{7C5B63E5-3430-440D-903B-697C51146BF6}" destId="{FB1D56DA-B105-E44A-9366-30DBFB032693}" srcOrd="0" destOrd="0" presId="urn:microsoft.com/office/officeart/2005/8/layout/default"/>
    <dgm:cxn modelId="{CD116D78-823C-4C0F-8282-B0C391520245}" srcId="{E279B038-F7D0-47B3-9789-EB7A35CFE6D1}" destId="{A26C2BBB-8AE2-4619-A624-711242359BFF}" srcOrd="0" destOrd="0" parTransId="{125C7766-6E88-47B8-A237-FA0C696BFB2A}" sibTransId="{2EEC2CF0-D841-42A9-9A1F-AA15BB7F3024}"/>
    <dgm:cxn modelId="{8BF56A9C-3ECF-1942-8ECF-71222C2972FE}" type="presOf" srcId="{03D01F45-5CC5-4E7D-AF26-BDBBD5978EB1}" destId="{3DBC6659-A643-EB4C-BE7A-0A3C17CF4D24}" srcOrd="0" destOrd="0" presId="urn:microsoft.com/office/officeart/2005/8/layout/default"/>
    <dgm:cxn modelId="{D93303E7-B5B4-B14C-9669-3C5FDE591B36}" type="presParOf" srcId="{ECAEC1E6-9A88-274E-81F5-54C01A7C099C}" destId="{46E1CD39-C9CF-0841-B183-7092B404E143}" srcOrd="0" destOrd="0" presId="urn:microsoft.com/office/officeart/2005/8/layout/default"/>
    <dgm:cxn modelId="{303DAD1E-8654-A145-929C-6DD04A21661F}" type="presParOf" srcId="{ECAEC1E6-9A88-274E-81F5-54C01A7C099C}" destId="{DDB07988-CD63-DA44-BD9A-0F7ACB1732C7}" srcOrd="1" destOrd="0" presId="urn:microsoft.com/office/officeart/2005/8/layout/default"/>
    <dgm:cxn modelId="{1582EA02-10A6-F247-BCDF-6491646593A5}" type="presParOf" srcId="{ECAEC1E6-9A88-274E-81F5-54C01A7C099C}" destId="{3DBC6659-A643-EB4C-BE7A-0A3C17CF4D24}" srcOrd="2" destOrd="0" presId="urn:microsoft.com/office/officeart/2005/8/layout/default"/>
    <dgm:cxn modelId="{FB2B60C2-35CB-F844-A887-774B08B1D4EA}" type="presParOf" srcId="{ECAEC1E6-9A88-274E-81F5-54C01A7C099C}" destId="{1C20AFC7-6102-2348-B5B5-08F303724822}" srcOrd="3" destOrd="0" presId="urn:microsoft.com/office/officeart/2005/8/layout/default"/>
    <dgm:cxn modelId="{AEE285E5-F6EB-A744-B0D3-8D9C975F5752}" type="presParOf" srcId="{ECAEC1E6-9A88-274E-81F5-54C01A7C099C}" destId="{FB1D56DA-B105-E44A-9366-30DBFB03269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8230B8-83E4-423F-AEEC-20886C23A642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048307F6-FCF8-40A7-B52D-331B1E99F1C9}">
      <dgm:prSet/>
      <dgm:spPr/>
      <dgm:t>
        <a:bodyPr/>
        <a:lstStyle/>
        <a:p>
          <a:r>
            <a:rPr lang="en-US"/>
            <a:t>• Mobilizasyon: G-CSF ± kemoterapi</a:t>
          </a:r>
        </a:p>
      </dgm:t>
    </dgm:pt>
    <dgm:pt modelId="{AA455773-49E2-43A9-AF4C-EB54D268979A}" type="parTrans" cxnId="{C7FD35AB-65C4-4734-B5DD-355E4096E42E}">
      <dgm:prSet/>
      <dgm:spPr/>
      <dgm:t>
        <a:bodyPr/>
        <a:lstStyle/>
        <a:p>
          <a:endParaRPr lang="en-US"/>
        </a:p>
      </dgm:t>
    </dgm:pt>
    <dgm:pt modelId="{90D191B6-090C-4F2B-B5B3-7C69B8D9A667}" type="sibTrans" cxnId="{C7FD35AB-65C4-4734-B5DD-355E4096E42E}">
      <dgm:prSet/>
      <dgm:spPr/>
      <dgm:t>
        <a:bodyPr/>
        <a:lstStyle/>
        <a:p>
          <a:endParaRPr lang="en-US"/>
        </a:p>
      </dgm:t>
    </dgm:pt>
    <dgm:pt modelId="{5A5558B2-2B52-464F-A57F-E91D704FD5AB}">
      <dgm:prSet/>
      <dgm:spPr/>
      <dgm:t>
        <a:bodyPr/>
        <a:lstStyle/>
        <a:p>
          <a:r>
            <a:rPr lang="en-US"/>
            <a:t>• Aferez işlemi: Hücrelerin toplanması</a:t>
          </a:r>
        </a:p>
      </dgm:t>
    </dgm:pt>
    <dgm:pt modelId="{F7B70D82-B5C6-41AD-9070-E8D9D2BDBCF1}" type="parTrans" cxnId="{EB47E8F5-52A8-425F-ABFD-2C659174EC21}">
      <dgm:prSet/>
      <dgm:spPr/>
      <dgm:t>
        <a:bodyPr/>
        <a:lstStyle/>
        <a:p>
          <a:endParaRPr lang="en-US"/>
        </a:p>
      </dgm:t>
    </dgm:pt>
    <dgm:pt modelId="{18CF8A92-779A-4168-BB4A-4FFAEFBAD875}" type="sibTrans" cxnId="{EB47E8F5-52A8-425F-ABFD-2C659174EC21}">
      <dgm:prSet/>
      <dgm:spPr/>
      <dgm:t>
        <a:bodyPr/>
        <a:lstStyle/>
        <a:p>
          <a:endParaRPr lang="en-US"/>
        </a:p>
      </dgm:t>
    </dgm:pt>
    <dgm:pt modelId="{CE3B0CAF-1713-4D85-AAFC-54B0700CE1DD}">
      <dgm:prSet/>
      <dgm:spPr/>
      <dgm:t>
        <a:bodyPr/>
        <a:lstStyle/>
        <a:p>
          <a:r>
            <a:rPr lang="en-US"/>
            <a:t>• Hücrelerin dondurulması ve Day 0'da verilmesi</a:t>
          </a:r>
        </a:p>
      </dgm:t>
    </dgm:pt>
    <dgm:pt modelId="{FD1E423F-6FFB-4E4C-8463-E9F11287CD8D}" type="parTrans" cxnId="{36E291F4-C307-4925-9F6E-F67536453161}">
      <dgm:prSet/>
      <dgm:spPr/>
      <dgm:t>
        <a:bodyPr/>
        <a:lstStyle/>
        <a:p>
          <a:endParaRPr lang="en-US"/>
        </a:p>
      </dgm:t>
    </dgm:pt>
    <dgm:pt modelId="{86469C97-44CC-45C0-8748-E6E347CA3D48}" type="sibTrans" cxnId="{36E291F4-C307-4925-9F6E-F67536453161}">
      <dgm:prSet/>
      <dgm:spPr/>
      <dgm:t>
        <a:bodyPr/>
        <a:lstStyle/>
        <a:p>
          <a:endParaRPr lang="en-US"/>
        </a:p>
      </dgm:t>
    </dgm:pt>
    <dgm:pt modelId="{6E6294E4-192D-F249-85F3-8ECAC04D3E3C}" type="pres">
      <dgm:prSet presAssocID="{B38230B8-83E4-423F-AEEC-20886C23A642}" presName="diagram" presStyleCnt="0">
        <dgm:presLayoutVars>
          <dgm:dir/>
          <dgm:resizeHandles val="exact"/>
        </dgm:presLayoutVars>
      </dgm:prSet>
      <dgm:spPr/>
    </dgm:pt>
    <dgm:pt modelId="{447F92CF-FFC6-8C47-AC35-B204F364BEBA}" type="pres">
      <dgm:prSet presAssocID="{048307F6-FCF8-40A7-B52D-331B1E99F1C9}" presName="node" presStyleLbl="node1" presStyleIdx="0" presStyleCnt="3">
        <dgm:presLayoutVars>
          <dgm:bulletEnabled val="1"/>
        </dgm:presLayoutVars>
      </dgm:prSet>
      <dgm:spPr/>
    </dgm:pt>
    <dgm:pt modelId="{2AECDB35-352F-5D44-B5F6-58B186EA244E}" type="pres">
      <dgm:prSet presAssocID="{90D191B6-090C-4F2B-B5B3-7C69B8D9A667}" presName="sibTrans" presStyleCnt="0"/>
      <dgm:spPr/>
    </dgm:pt>
    <dgm:pt modelId="{FA0B12AE-30B4-D041-B522-3796B1999216}" type="pres">
      <dgm:prSet presAssocID="{5A5558B2-2B52-464F-A57F-E91D704FD5AB}" presName="node" presStyleLbl="node1" presStyleIdx="1" presStyleCnt="3">
        <dgm:presLayoutVars>
          <dgm:bulletEnabled val="1"/>
        </dgm:presLayoutVars>
      </dgm:prSet>
      <dgm:spPr/>
    </dgm:pt>
    <dgm:pt modelId="{E91BCF3E-C03A-1645-BEE4-EDF81F76C5AD}" type="pres">
      <dgm:prSet presAssocID="{18CF8A92-779A-4168-BB4A-4FFAEFBAD875}" presName="sibTrans" presStyleCnt="0"/>
      <dgm:spPr/>
    </dgm:pt>
    <dgm:pt modelId="{7EB50E85-1D8B-B34A-B8BE-3D514F749A8F}" type="pres">
      <dgm:prSet presAssocID="{CE3B0CAF-1713-4D85-AAFC-54B0700CE1DD}" presName="node" presStyleLbl="node1" presStyleIdx="2" presStyleCnt="3">
        <dgm:presLayoutVars>
          <dgm:bulletEnabled val="1"/>
        </dgm:presLayoutVars>
      </dgm:prSet>
      <dgm:spPr/>
    </dgm:pt>
  </dgm:ptLst>
  <dgm:cxnLst>
    <dgm:cxn modelId="{94762A3E-C657-474C-B0C3-2EC0A50664D1}" type="presOf" srcId="{5A5558B2-2B52-464F-A57F-E91D704FD5AB}" destId="{FA0B12AE-30B4-D041-B522-3796B1999216}" srcOrd="0" destOrd="0" presId="urn:microsoft.com/office/officeart/2005/8/layout/default"/>
    <dgm:cxn modelId="{F94FB673-C602-C54B-92CC-E89E64F8DD17}" type="presOf" srcId="{B38230B8-83E4-423F-AEEC-20886C23A642}" destId="{6E6294E4-192D-F249-85F3-8ECAC04D3E3C}" srcOrd="0" destOrd="0" presId="urn:microsoft.com/office/officeart/2005/8/layout/default"/>
    <dgm:cxn modelId="{C7FD35AB-65C4-4734-B5DD-355E4096E42E}" srcId="{B38230B8-83E4-423F-AEEC-20886C23A642}" destId="{048307F6-FCF8-40A7-B52D-331B1E99F1C9}" srcOrd="0" destOrd="0" parTransId="{AA455773-49E2-43A9-AF4C-EB54D268979A}" sibTransId="{90D191B6-090C-4F2B-B5B3-7C69B8D9A667}"/>
    <dgm:cxn modelId="{A14761C4-2BA5-9946-B954-1FC8BBEC89A0}" type="presOf" srcId="{CE3B0CAF-1713-4D85-AAFC-54B0700CE1DD}" destId="{7EB50E85-1D8B-B34A-B8BE-3D514F749A8F}" srcOrd="0" destOrd="0" presId="urn:microsoft.com/office/officeart/2005/8/layout/default"/>
    <dgm:cxn modelId="{3656F2E3-E252-C046-9A88-052A4549C1E4}" type="presOf" srcId="{048307F6-FCF8-40A7-B52D-331B1E99F1C9}" destId="{447F92CF-FFC6-8C47-AC35-B204F364BEBA}" srcOrd="0" destOrd="0" presId="urn:microsoft.com/office/officeart/2005/8/layout/default"/>
    <dgm:cxn modelId="{36E291F4-C307-4925-9F6E-F67536453161}" srcId="{B38230B8-83E4-423F-AEEC-20886C23A642}" destId="{CE3B0CAF-1713-4D85-AAFC-54B0700CE1DD}" srcOrd="2" destOrd="0" parTransId="{FD1E423F-6FFB-4E4C-8463-E9F11287CD8D}" sibTransId="{86469C97-44CC-45C0-8748-E6E347CA3D48}"/>
    <dgm:cxn modelId="{EB47E8F5-52A8-425F-ABFD-2C659174EC21}" srcId="{B38230B8-83E4-423F-AEEC-20886C23A642}" destId="{5A5558B2-2B52-464F-A57F-E91D704FD5AB}" srcOrd="1" destOrd="0" parTransId="{F7B70D82-B5C6-41AD-9070-E8D9D2BDBCF1}" sibTransId="{18CF8A92-779A-4168-BB4A-4FFAEFBAD875}"/>
    <dgm:cxn modelId="{372A4164-A4A5-834F-B4CA-A999FD19B2AD}" type="presParOf" srcId="{6E6294E4-192D-F249-85F3-8ECAC04D3E3C}" destId="{447F92CF-FFC6-8C47-AC35-B204F364BEBA}" srcOrd="0" destOrd="0" presId="urn:microsoft.com/office/officeart/2005/8/layout/default"/>
    <dgm:cxn modelId="{793E317A-3335-9546-B006-2C6581543E8A}" type="presParOf" srcId="{6E6294E4-192D-F249-85F3-8ECAC04D3E3C}" destId="{2AECDB35-352F-5D44-B5F6-58B186EA244E}" srcOrd="1" destOrd="0" presId="urn:microsoft.com/office/officeart/2005/8/layout/default"/>
    <dgm:cxn modelId="{894051CC-6543-454A-9619-E2563E9565C3}" type="presParOf" srcId="{6E6294E4-192D-F249-85F3-8ECAC04D3E3C}" destId="{FA0B12AE-30B4-D041-B522-3796B1999216}" srcOrd="2" destOrd="0" presId="urn:microsoft.com/office/officeart/2005/8/layout/default"/>
    <dgm:cxn modelId="{F38B3FEB-ADBB-D34A-8E1F-43591B831C53}" type="presParOf" srcId="{6E6294E4-192D-F249-85F3-8ECAC04D3E3C}" destId="{E91BCF3E-C03A-1645-BEE4-EDF81F76C5AD}" srcOrd="3" destOrd="0" presId="urn:microsoft.com/office/officeart/2005/8/layout/default"/>
    <dgm:cxn modelId="{A5467C53-2C5B-F245-B895-2920563D91C4}" type="presParOf" srcId="{6E6294E4-192D-F249-85F3-8ECAC04D3E3C}" destId="{7EB50E85-1D8B-B34A-B8BE-3D514F749A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E7B35D-2AE5-4EE0-ACA8-5A00BB5D4C56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D5DC56A-CF9E-476D-8109-DE4F09A3526C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Verici</a:t>
          </a:r>
          <a:r>
            <a:rPr lang="en-US" dirty="0"/>
            <a:t> </a:t>
          </a:r>
          <a:r>
            <a:rPr lang="en-US" dirty="0" err="1"/>
            <a:t>seçimi</a:t>
          </a:r>
          <a:r>
            <a:rPr lang="en-US" dirty="0"/>
            <a:t>: HLA </a:t>
          </a:r>
          <a:r>
            <a:rPr lang="en-US" dirty="0" err="1"/>
            <a:t>uyumu</a:t>
          </a:r>
          <a:r>
            <a:rPr lang="en-US" dirty="0"/>
            <a:t> </a:t>
          </a:r>
          <a:r>
            <a:rPr lang="en-US" dirty="0" err="1"/>
            <a:t>önemli</a:t>
          </a:r>
          <a:endParaRPr lang="en-US" dirty="0"/>
        </a:p>
      </dgm:t>
    </dgm:pt>
    <dgm:pt modelId="{D416E273-5F8E-45BF-ACB1-7C13E6EF204C}" type="parTrans" cxnId="{32210206-BCEE-4648-B479-BAC0D3848D20}">
      <dgm:prSet/>
      <dgm:spPr/>
      <dgm:t>
        <a:bodyPr/>
        <a:lstStyle/>
        <a:p>
          <a:endParaRPr lang="en-US"/>
        </a:p>
      </dgm:t>
    </dgm:pt>
    <dgm:pt modelId="{DD215A3E-F024-4F10-8EA8-2CC6D2850D30}" type="sibTrans" cxnId="{32210206-BCEE-4648-B479-BAC0D3848D20}">
      <dgm:prSet/>
      <dgm:spPr/>
      <dgm:t>
        <a:bodyPr/>
        <a:lstStyle/>
        <a:p>
          <a:endParaRPr lang="en-US"/>
        </a:p>
      </dgm:t>
    </dgm:pt>
    <dgm:pt modelId="{6EB6533C-0982-45C3-82CC-ECE15270E59A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Kondüsyon</a:t>
          </a:r>
          <a:r>
            <a:rPr lang="en-US" dirty="0"/>
            <a:t> </a:t>
          </a:r>
          <a:r>
            <a:rPr lang="en-US" dirty="0" err="1"/>
            <a:t>rejimi</a:t>
          </a:r>
          <a:r>
            <a:rPr lang="en-US" dirty="0"/>
            <a:t>: </a:t>
          </a:r>
          <a:r>
            <a:rPr lang="en-US" dirty="0" err="1"/>
            <a:t>Myeloablatif</a:t>
          </a:r>
          <a:r>
            <a:rPr lang="en-US" dirty="0"/>
            <a:t> </a:t>
          </a:r>
          <a:r>
            <a:rPr lang="en-US" dirty="0" err="1"/>
            <a:t>veya</a:t>
          </a:r>
          <a:r>
            <a:rPr lang="en-US" dirty="0"/>
            <a:t> non-</a:t>
          </a:r>
          <a:r>
            <a:rPr lang="en-US" dirty="0" err="1"/>
            <a:t>myeloablatif</a:t>
          </a:r>
          <a:endParaRPr lang="en-US" dirty="0"/>
        </a:p>
      </dgm:t>
    </dgm:pt>
    <dgm:pt modelId="{F68BA88A-94BB-4480-B5D5-08F1C312D6F7}" type="parTrans" cxnId="{5CE3991C-F97D-486B-8CA0-A653C55AC2D2}">
      <dgm:prSet/>
      <dgm:spPr/>
      <dgm:t>
        <a:bodyPr/>
        <a:lstStyle/>
        <a:p>
          <a:endParaRPr lang="en-US"/>
        </a:p>
      </dgm:t>
    </dgm:pt>
    <dgm:pt modelId="{549B53C1-8217-4B1E-85BB-C8F99E95D4D9}" type="sibTrans" cxnId="{5CE3991C-F97D-486B-8CA0-A653C55AC2D2}">
      <dgm:prSet/>
      <dgm:spPr/>
      <dgm:t>
        <a:bodyPr/>
        <a:lstStyle/>
        <a:p>
          <a:endParaRPr lang="en-US"/>
        </a:p>
      </dgm:t>
    </dgm:pt>
    <dgm:pt modelId="{A30BE51B-AED5-442D-A948-6F37E2240349}">
      <dgm:prSet/>
      <dgm:spPr/>
      <dgm:t>
        <a:bodyPr/>
        <a:lstStyle/>
        <a:p>
          <a:r>
            <a:rPr lang="en-US" dirty="0"/>
            <a:t>• GVHD </a:t>
          </a:r>
          <a:r>
            <a:rPr lang="en-US" dirty="0" err="1"/>
            <a:t>profilaksisi</a:t>
          </a:r>
          <a:r>
            <a:rPr lang="en-US" dirty="0"/>
            <a:t>: </a:t>
          </a:r>
          <a:r>
            <a:rPr lang="en-US" dirty="0" err="1"/>
            <a:t>İmmünsüpresif</a:t>
          </a:r>
          <a:r>
            <a:rPr lang="en-US" dirty="0"/>
            <a:t> </a:t>
          </a:r>
          <a:r>
            <a:rPr lang="en-US" dirty="0" err="1"/>
            <a:t>tedaviler</a:t>
          </a:r>
          <a:endParaRPr lang="en-US" dirty="0"/>
        </a:p>
      </dgm:t>
    </dgm:pt>
    <dgm:pt modelId="{EF031549-4030-4DA4-BBF5-F34E790D455C}" type="parTrans" cxnId="{0320B94E-61A9-4696-8D0E-FFDDDAB46C6B}">
      <dgm:prSet/>
      <dgm:spPr/>
      <dgm:t>
        <a:bodyPr/>
        <a:lstStyle/>
        <a:p>
          <a:endParaRPr lang="en-US"/>
        </a:p>
      </dgm:t>
    </dgm:pt>
    <dgm:pt modelId="{D54D2787-6127-490A-BD37-FBE1A3279ED0}" type="sibTrans" cxnId="{0320B94E-61A9-4696-8D0E-FFDDDAB46C6B}">
      <dgm:prSet/>
      <dgm:spPr/>
      <dgm:t>
        <a:bodyPr/>
        <a:lstStyle/>
        <a:p>
          <a:endParaRPr lang="en-US"/>
        </a:p>
      </dgm:t>
    </dgm:pt>
    <dgm:pt modelId="{8CFD438B-1F66-9F41-9EF3-C8DF6ADC9958}" type="pres">
      <dgm:prSet presAssocID="{AFE7B35D-2AE5-4EE0-ACA8-5A00BB5D4C56}" presName="diagram" presStyleCnt="0">
        <dgm:presLayoutVars>
          <dgm:dir/>
          <dgm:resizeHandles val="exact"/>
        </dgm:presLayoutVars>
      </dgm:prSet>
      <dgm:spPr/>
    </dgm:pt>
    <dgm:pt modelId="{98B87EDC-B8A7-BE42-B974-EF0EB007917D}" type="pres">
      <dgm:prSet presAssocID="{7D5DC56A-CF9E-476D-8109-DE4F09A3526C}" presName="node" presStyleLbl="node1" presStyleIdx="0" presStyleCnt="3" custScaleX="137300">
        <dgm:presLayoutVars>
          <dgm:bulletEnabled val="1"/>
        </dgm:presLayoutVars>
      </dgm:prSet>
      <dgm:spPr/>
    </dgm:pt>
    <dgm:pt modelId="{11971C5A-FEF5-F745-A971-F11025147A7C}" type="pres">
      <dgm:prSet presAssocID="{DD215A3E-F024-4F10-8EA8-2CC6D2850D30}" presName="sibTrans" presStyleCnt="0"/>
      <dgm:spPr/>
    </dgm:pt>
    <dgm:pt modelId="{57F0940A-C413-344A-90F2-807FBB4864FE}" type="pres">
      <dgm:prSet presAssocID="{6EB6533C-0982-45C3-82CC-ECE15270E59A}" presName="node" presStyleLbl="node1" presStyleIdx="1" presStyleCnt="3" custScaleX="143995">
        <dgm:presLayoutVars>
          <dgm:bulletEnabled val="1"/>
        </dgm:presLayoutVars>
      </dgm:prSet>
      <dgm:spPr/>
    </dgm:pt>
    <dgm:pt modelId="{AD652B56-7300-504F-BBA5-E62B04EF6D9D}" type="pres">
      <dgm:prSet presAssocID="{549B53C1-8217-4B1E-85BB-C8F99E95D4D9}" presName="sibTrans" presStyleCnt="0"/>
      <dgm:spPr/>
    </dgm:pt>
    <dgm:pt modelId="{48F4E81D-8930-1044-A48D-9CBB5F01DCD1}" type="pres">
      <dgm:prSet presAssocID="{A30BE51B-AED5-442D-A948-6F37E2240349}" presName="node" presStyleLbl="node1" presStyleIdx="2" presStyleCnt="3" custScaleX="148180">
        <dgm:presLayoutVars>
          <dgm:bulletEnabled val="1"/>
        </dgm:presLayoutVars>
      </dgm:prSet>
      <dgm:spPr/>
    </dgm:pt>
  </dgm:ptLst>
  <dgm:cxnLst>
    <dgm:cxn modelId="{32210206-BCEE-4648-B479-BAC0D3848D20}" srcId="{AFE7B35D-2AE5-4EE0-ACA8-5A00BB5D4C56}" destId="{7D5DC56A-CF9E-476D-8109-DE4F09A3526C}" srcOrd="0" destOrd="0" parTransId="{D416E273-5F8E-45BF-ACB1-7C13E6EF204C}" sibTransId="{DD215A3E-F024-4F10-8EA8-2CC6D2850D30}"/>
    <dgm:cxn modelId="{50B2C017-A402-8B4E-A9F3-DC7CB2D483F4}" type="presOf" srcId="{6EB6533C-0982-45C3-82CC-ECE15270E59A}" destId="{57F0940A-C413-344A-90F2-807FBB4864FE}" srcOrd="0" destOrd="0" presId="urn:microsoft.com/office/officeart/2005/8/layout/default"/>
    <dgm:cxn modelId="{5CE3991C-F97D-486B-8CA0-A653C55AC2D2}" srcId="{AFE7B35D-2AE5-4EE0-ACA8-5A00BB5D4C56}" destId="{6EB6533C-0982-45C3-82CC-ECE15270E59A}" srcOrd="1" destOrd="0" parTransId="{F68BA88A-94BB-4480-B5D5-08F1C312D6F7}" sibTransId="{549B53C1-8217-4B1E-85BB-C8F99E95D4D9}"/>
    <dgm:cxn modelId="{0320B94E-61A9-4696-8D0E-FFDDDAB46C6B}" srcId="{AFE7B35D-2AE5-4EE0-ACA8-5A00BB5D4C56}" destId="{A30BE51B-AED5-442D-A948-6F37E2240349}" srcOrd="2" destOrd="0" parTransId="{EF031549-4030-4DA4-BBF5-F34E790D455C}" sibTransId="{D54D2787-6127-490A-BD37-FBE1A3279ED0}"/>
    <dgm:cxn modelId="{F3569FC5-7FDB-2E42-92B5-3FBF399EBEC6}" type="presOf" srcId="{7D5DC56A-CF9E-476D-8109-DE4F09A3526C}" destId="{98B87EDC-B8A7-BE42-B974-EF0EB007917D}" srcOrd="0" destOrd="0" presId="urn:microsoft.com/office/officeart/2005/8/layout/default"/>
    <dgm:cxn modelId="{C02F33DD-D746-D24C-93F0-82F74DE0E301}" type="presOf" srcId="{AFE7B35D-2AE5-4EE0-ACA8-5A00BB5D4C56}" destId="{8CFD438B-1F66-9F41-9EF3-C8DF6ADC9958}" srcOrd="0" destOrd="0" presId="urn:microsoft.com/office/officeart/2005/8/layout/default"/>
    <dgm:cxn modelId="{7E3276FE-B5A0-3546-A013-945B33A5DE2F}" type="presOf" srcId="{A30BE51B-AED5-442D-A948-6F37E2240349}" destId="{48F4E81D-8930-1044-A48D-9CBB5F01DCD1}" srcOrd="0" destOrd="0" presId="urn:microsoft.com/office/officeart/2005/8/layout/default"/>
    <dgm:cxn modelId="{5D90B514-21E3-0D45-9703-14265E42E305}" type="presParOf" srcId="{8CFD438B-1F66-9F41-9EF3-C8DF6ADC9958}" destId="{98B87EDC-B8A7-BE42-B974-EF0EB007917D}" srcOrd="0" destOrd="0" presId="urn:microsoft.com/office/officeart/2005/8/layout/default"/>
    <dgm:cxn modelId="{38E42D40-6871-8847-B861-956CCBEB845A}" type="presParOf" srcId="{8CFD438B-1F66-9F41-9EF3-C8DF6ADC9958}" destId="{11971C5A-FEF5-F745-A971-F11025147A7C}" srcOrd="1" destOrd="0" presId="urn:microsoft.com/office/officeart/2005/8/layout/default"/>
    <dgm:cxn modelId="{A5C79225-B405-9344-BC92-6CC931B879F3}" type="presParOf" srcId="{8CFD438B-1F66-9F41-9EF3-C8DF6ADC9958}" destId="{57F0940A-C413-344A-90F2-807FBB4864FE}" srcOrd="2" destOrd="0" presId="urn:microsoft.com/office/officeart/2005/8/layout/default"/>
    <dgm:cxn modelId="{42304C86-87F9-BE43-98AB-DE9A2FCF636F}" type="presParOf" srcId="{8CFD438B-1F66-9F41-9EF3-C8DF6ADC9958}" destId="{AD652B56-7300-504F-BBA5-E62B04EF6D9D}" srcOrd="3" destOrd="0" presId="urn:microsoft.com/office/officeart/2005/8/layout/default"/>
    <dgm:cxn modelId="{50814B3C-A9BC-BB49-968B-FF3ED0B3322A}" type="presParOf" srcId="{8CFD438B-1F66-9F41-9EF3-C8DF6ADC9958}" destId="{48F4E81D-8930-1044-A48D-9CBB5F01DCD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97D637-6D8A-4DCD-8888-7EBA7F34D9F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C4C3F01-FC17-4817-ADA7-FA9BABEDCEAB}">
      <dgm:prSet/>
      <dgm:spPr/>
      <dgm:t>
        <a:bodyPr/>
        <a:lstStyle/>
        <a:p>
          <a:r>
            <a:rPr lang="en-US"/>
            <a:t>• Akut: 0–100 gün, cilt, GİS, karaciğer tutulumu</a:t>
          </a:r>
        </a:p>
      </dgm:t>
    </dgm:pt>
    <dgm:pt modelId="{C16E29F9-C7FC-47BC-B49A-E36A5DC67E8D}" type="parTrans" cxnId="{21C3503E-B726-469E-A78C-479646A3114E}">
      <dgm:prSet/>
      <dgm:spPr/>
      <dgm:t>
        <a:bodyPr/>
        <a:lstStyle/>
        <a:p>
          <a:endParaRPr lang="en-US"/>
        </a:p>
      </dgm:t>
    </dgm:pt>
    <dgm:pt modelId="{D0F1D6D9-004D-4EF1-A692-9940AF4FD4A7}" type="sibTrans" cxnId="{21C3503E-B726-469E-A78C-479646A3114E}">
      <dgm:prSet/>
      <dgm:spPr/>
      <dgm:t>
        <a:bodyPr/>
        <a:lstStyle/>
        <a:p>
          <a:endParaRPr lang="en-US"/>
        </a:p>
      </dgm:t>
    </dgm:pt>
    <dgm:pt modelId="{47E8562E-5BA4-4F8E-B24F-0AE0731AD99B}">
      <dgm:prSet/>
      <dgm:spPr/>
      <dgm:t>
        <a:bodyPr/>
        <a:lstStyle/>
        <a:p>
          <a:r>
            <a:rPr lang="en-US"/>
            <a:t>• Kronik: 100. günden sonra, otoimmün benzeri</a:t>
          </a:r>
        </a:p>
      </dgm:t>
    </dgm:pt>
    <dgm:pt modelId="{FA8D9AF4-F585-45BD-980F-F6499E33A38F}" type="parTrans" cxnId="{15792722-FBD7-4F1C-8451-56A35ADCA2CF}">
      <dgm:prSet/>
      <dgm:spPr/>
      <dgm:t>
        <a:bodyPr/>
        <a:lstStyle/>
        <a:p>
          <a:endParaRPr lang="en-US"/>
        </a:p>
      </dgm:t>
    </dgm:pt>
    <dgm:pt modelId="{220CAD4E-1949-4949-9312-9C5BD23E4AFC}" type="sibTrans" cxnId="{15792722-FBD7-4F1C-8451-56A35ADCA2CF}">
      <dgm:prSet/>
      <dgm:spPr/>
      <dgm:t>
        <a:bodyPr/>
        <a:lstStyle/>
        <a:p>
          <a:endParaRPr lang="en-US"/>
        </a:p>
      </dgm:t>
    </dgm:pt>
    <dgm:pt modelId="{5B21A437-6221-4527-B190-4C8E67566144}">
      <dgm:prSet/>
      <dgm:spPr/>
      <dgm:t>
        <a:bodyPr/>
        <a:lstStyle/>
        <a:p>
          <a:r>
            <a:rPr lang="en-US"/>
            <a:t>• Tedavi: Steroidler, bağışıklık baskılayıcılar</a:t>
          </a:r>
        </a:p>
      </dgm:t>
    </dgm:pt>
    <dgm:pt modelId="{EEE2CFB1-A098-4000-85A2-4E2F87210720}" type="parTrans" cxnId="{0F288F9D-D8B7-43EF-8C36-BD9A6226D169}">
      <dgm:prSet/>
      <dgm:spPr/>
      <dgm:t>
        <a:bodyPr/>
        <a:lstStyle/>
        <a:p>
          <a:endParaRPr lang="en-US"/>
        </a:p>
      </dgm:t>
    </dgm:pt>
    <dgm:pt modelId="{8A6A6A52-93FD-49DE-97A7-46C603CC335B}" type="sibTrans" cxnId="{0F288F9D-D8B7-43EF-8C36-BD9A6226D169}">
      <dgm:prSet/>
      <dgm:spPr/>
      <dgm:t>
        <a:bodyPr/>
        <a:lstStyle/>
        <a:p>
          <a:endParaRPr lang="en-US"/>
        </a:p>
      </dgm:t>
    </dgm:pt>
    <dgm:pt modelId="{3CCAD05F-FBBF-D84A-8A9B-D1217A38C9EA}" type="pres">
      <dgm:prSet presAssocID="{9797D637-6D8A-4DCD-8888-7EBA7F34D9FA}" presName="linear" presStyleCnt="0">
        <dgm:presLayoutVars>
          <dgm:animLvl val="lvl"/>
          <dgm:resizeHandles val="exact"/>
        </dgm:presLayoutVars>
      </dgm:prSet>
      <dgm:spPr/>
    </dgm:pt>
    <dgm:pt modelId="{6880CF29-756F-D74F-991D-B63E3BBE7E51}" type="pres">
      <dgm:prSet presAssocID="{BC4C3F01-FC17-4817-ADA7-FA9BABEDCEA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E9B217-5972-314A-81E3-7560D00A0035}" type="pres">
      <dgm:prSet presAssocID="{D0F1D6D9-004D-4EF1-A692-9940AF4FD4A7}" presName="spacer" presStyleCnt="0"/>
      <dgm:spPr/>
    </dgm:pt>
    <dgm:pt modelId="{AA849D0C-32AE-7049-92E9-56260FBC2423}" type="pres">
      <dgm:prSet presAssocID="{47E8562E-5BA4-4F8E-B24F-0AE0731AD9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E9F5C0-40B7-1442-BB57-6BAD69E7C072}" type="pres">
      <dgm:prSet presAssocID="{220CAD4E-1949-4949-9312-9C5BD23E4AFC}" presName="spacer" presStyleCnt="0"/>
      <dgm:spPr/>
    </dgm:pt>
    <dgm:pt modelId="{56300FC0-BE59-3147-BE4F-1BC0E3E8BDCF}" type="pres">
      <dgm:prSet presAssocID="{5B21A437-6221-4527-B190-4C8E6756614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5792722-FBD7-4F1C-8451-56A35ADCA2CF}" srcId="{9797D637-6D8A-4DCD-8888-7EBA7F34D9FA}" destId="{47E8562E-5BA4-4F8E-B24F-0AE0731AD99B}" srcOrd="1" destOrd="0" parTransId="{FA8D9AF4-F585-45BD-980F-F6499E33A38F}" sibTransId="{220CAD4E-1949-4949-9312-9C5BD23E4AFC}"/>
    <dgm:cxn modelId="{21C3503E-B726-469E-A78C-479646A3114E}" srcId="{9797D637-6D8A-4DCD-8888-7EBA7F34D9FA}" destId="{BC4C3F01-FC17-4817-ADA7-FA9BABEDCEAB}" srcOrd="0" destOrd="0" parTransId="{C16E29F9-C7FC-47BC-B49A-E36A5DC67E8D}" sibTransId="{D0F1D6D9-004D-4EF1-A692-9940AF4FD4A7}"/>
    <dgm:cxn modelId="{57701859-E8A0-4941-A0D4-F75A3C93C4AF}" type="presOf" srcId="{9797D637-6D8A-4DCD-8888-7EBA7F34D9FA}" destId="{3CCAD05F-FBBF-D84A-8A9B-D1217A38C9EA}" srcOrd="0" destOrd="0" presId="urn:microsoft.com/office/officeart/2005/8/layout/vList2"/>
    <dgm:cxn modelId="{70196A9A-2BD0-5E41-A5EE-ECC9555E084E}" type="presOf" srcId="{5B21A437-6221-4527-B190-4C8E67566144}" destId="{56300FC0-BE59-3147-BE4F-1BC0E3E8BDCF}" srcOrd="0" destOrd="0" presId="urn:microsoft.com/office/officeart/2005/8/layout/vList2"/>
    <dgm:cxn modelId="{0F288F9D-D8B7-43EF-8C36-BD9A6226D169}" srcId="{9797D637-6D8A-4DCD-8888-7EBA7F34D9FA}" destId="{5B21A437-6221-4527-B190-4C8E67566144}" srcOrd="2" destOrd="0" parTransId="{EEE2CFB1-A098-4000-85A2-4E2F87210720}" sibTransId="{8A6A6A52-93FD-49DE-97A7-46C603CC335B}"/>
    <dgm:cxn modelId="{73C58BB9-2014-8F4C-A0FA-77C40B900F32}" type="presOf" srcId="{47E8562E-5BA4-4F8E-B24F-0AE0731AD99B}" destId="{AA849D0C-32AE-7049-92E9-56260FBC2423}" srcOrd="0" destOrd="0" presId="urn:microsoft.com/office/officeart/2005/8/layout/vList2"/>
    <dgm:cxn modelId="{199F11C2-3971-224E-B440-0AD87A52A114}" type="presOf" srcId="{BC4C3F01-FC17-4817-ADA7-FA9BABEDCEAB}" destId="{6880CF29-756F-D74F-991D-B63E3BBE7E51}" srcOrd="0" destOrd="0" presId="urn:microsoft.com/office/officeart/2005/8/layout/vList2"/>
    <dgm:cxn modelId="{33D5F6F7-6FE6-8741-996F-E6F4A9A998AA}" type="presParOf" srcId="{3CCAD05F-FBBF-D84A-8A9B-D1217A38C9EA}" destId="{6880CF29-756F-D74F-991D-B63E3BBE7E51}" srcOrd="0" destOrd="0" presId="urn:microsoft.com/office/officeart/2005/8/layout/vList2"/>
    <dgm:cxn modelId="{46184879-D124-4946-93FE-1ADD38F32DE5}" type="presParOf" srcId="{3CCAD05F-FBBF-D84A-8A9B-D1217A38C9EA}" destId="{E8E9B217-5972-314A-81E3-7560D00A0035}" srcOrd="1" destOrd="0" presId="urn:microsoft.com/office/officeart/2005/8/layout/vList2"/>
    <dgm:cxn modelId="{1957DE9B-FA61-5947-BEA5-41C08AD7A1B1}" type="presParOf" srcId="{3CCAD05F-FBBF-D84A-8A9B-D1217A38C9EA}" destId="{AA849D0C-32AE-7049-92E9-56260FBC2423}" srcOrd="2" destOrd="0" presId="urn:microsoft.com/office/officeart/2005/8/layout/vList2"/>
    <dgm:cxn modelId="{590A8C9D-E7C0-7545-A3AD-3758ED380B04}" type="presParOf" srcId="{3CCAD05F-FBBF-D84A-8A9B-D1217A38C9EA}" destId="{9EE9F5C0-40B7-1442-BB57-6BAD69E7C072}" srcOrd="3" destOrd="0" presId="urn:microsoft.com/office/officeart/2005/8/layout/vList2"/>
    <dgm:cxn modelId="{7131639B-AAF9-4249-B22D-D00B8B7AE700}" type="presParOf" srcId="{3CCAD05F-FBBF-D84A-8A9B-D1217A38C9EA}" destId="{56300FC0-BE59-3147-BE4F-1BC0E3E8BD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B1408-FBA1-4745-AC10-CE4F633F8C0F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18549-C1E7-449E-81D8-80E1604A6E52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3756C-3CFB-49F8-BD8F-03CF41308E4D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Kök hücreler, kendini yenileyebilen ve farklı hücre tiplerine dönüşebilen özelleşmemiş hücrelerdir.</a:t>
          </a:r>
          <a:endParaRPr lang="en-US" sz="2200" kern="1200"/>
        </a:p>
      </dsp:txBody>
      <dsp:txXfrm>
        <a:off x="1099610" y="1878"/>
        <a:ext cx="7129989" cy="952043"/>
      </dsp:txXfrm>
    </dsp:sp>
    <dsp:sp modelId="{37C8CF14-5A31-468A-ACF0-74DC1F58BDED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59A30-3F93-4F75-B378-1D4337AC0667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75B69-C2AC-4119-8E29-0424C6730A6B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/>
            <a:t>Temel Özellikleri:</a:t>
          </a:r>
          <a:endParaRPr lang="en-US" sz="2200" kern="1200"/>
        </a:p>
      </dsp:txBody>
      <dsp:txXfrm>
        <a:off x="1099610" y="1191932"/>
        <a:ext cx="7129989" cy="952043"/>
      </dsp:txXfrm>
    </dsp:sp>
    <dsp:sp modelId="{CED5E12B-F327-4046-9873-1F5568B45624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3E61A-1A2E-4415-9DED-823B1BAE1BDF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7CCBF-4BA7-4245-9BF2-35A637A3DC7B}">
      <dsp:nvSpPr>
        <dsp:cNvPr id="0" name=""/>
        <dsp:cNvSpPr/>
      </dsp:nvSpPr>
      <dsp:spPr>
        <a:xfrm>
          <a:off x="1430890" y="2392497"/>
          <a:ext cx="2683907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 dirty="0"/>
            <a:t>Kendini yenileme (self-</a:t>
          </a:r>
          <a:r>
            <a:rPr lang="tr-TR" sz="2200" b="1" kern="1200" dirty="0" err="1"/>
            <a:t>renewal</a:t>
          </a:r>
          <a:r>
            <a:rPr lang="tr-TR" sz="2200" b="1" kern="1200" dirty="0"/>
            <a:t>):</a:t>
          </a:r>
          <a:endParaRPr lang="en-US" sz="2200" kern="1200" dirty="0"/>
        </a:p>
      </dsp:txBody>
      <dsp:txXfrm>
        <a:off x="1430890" y="2392497"/>
        <a:ext cx="2683907" cy="952043"/>
      </dsp:txXfrm>
    </dsp:sp>
    <dsp:sp modelId="{05461681-B4DD-4763-9375-C70E706FFC89}">
      <dsp:nvSpPr>
        <dsp:cNvPr id="0" name=""/>
        <dsp:cNvSpPr/>
      </dsp:nvSpPr>
      <dsp:spPr>
        <a:xfrm>
          <a:off x="4802930" y="2381986"/>
          <a:ext cx="342666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Kök hücreler bölünerek yeni kök hücreler oluşturabilir.</a:t>
          </a:r>
          <a:endParaRPr lang="en-US" sz="1600" kern="1200"/>
        </a:p>
      </dsp:txBody>
      <dsp:txXfrm>
        <a:off x="4802930" y="2381986"/>
        <a:ext cx="3426669" cy="952043"/>
      </dsp:txXfrm>
    </dsp:sp>
    <dsp:sp modelId="{D3131926-1C7C-431E-9CDF-F63112FAD7CC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24748-B784-4642-BB04-D15D2FEAD662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4F489-A7FC-436A-91F6-C3C414A34CBD}">
      <dsp:nvSpPr>
        <dsp:cNvPr id="0" name=""/>
        <dsp:cNvSpPr/>
      </dsp:nvSpPr>
      <dsp:spPr>
        <a:xfrm>
          <a:off x="1518751" y="3572041"/>
          <a:ext cx="2865036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 dirty="0"/>
            <a:t>Farklılaşma potansiyeli:</a:t>
          </a:r>
          <a:endParaRPr lang="en-US" sz="2200" kern="1200" dirty="0"/>
        </a:p>
      </dsp:txBody>
      <dsp:txXfrm>
        <a:off x="1518751" y="3572041"/>
        <a:ext cx="2865036" cy="952043"/>
      </dsp:txXfrm>
    </dsp:sp>
    <dsp:sp modelId="{98532EFA-8CA2-4785-8623-34A383270DD5}">
      <dsp:nvSpPr>
        <dsp:cNvPr id="0" name=""/>
        <dsp:cNvSpPr/>
      </dsp:nvSpPr>
      <dsp:spPr>
        <a:xfrm>
          <a:off x="4802930" y="3572041"/>
          <a:ext cx="342666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Belirli uyarılarla özelleşmiş hücrelere dönüşebilirler (örn. eritrosit, nötrofil, lenfosit).</a:t>
          </a:r>
          <a:endParaRPr lang="en-US" sz="1600" kern="1200"/>
        </a:p>
      </dsp:txBody>
      <dsp:txXfrm>
        <a:off x="4802930" y="3572041"/>
        <a:ext cx="3426669" cy="952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C0A08-2762-6C42-9633-AFC94DA12F43}">
      <dsp:nvSpPr>
        <dsp:cNvPr id="0" name=""/>
        <dsp:cNvSpPr/>
      </dsp:nvSpPr>
      <dsp:spPr>
        <a:xfrm>
          <a:off x="0" y="516270"/>
          <a:ext cx="5175384" cy="1432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Otolog: Hastanın kendi hücreleri, GVHD riski yok.</a:t>
          </a:r>
        </a:p>
      </dsp:txBody>
      <dsp:txXfrm>
        <a:off x="69908" y="586178"/>
        <a:ext cx="5035568" cy="1292264"/>
      </dsp:txXfrm>
    </dsp:sp>
    <dsp:sp modelId="{A1F0B33F-113A-7D4A-8A8F-47E5827E291C}">
      <dsp:nvSpPr>
        <dsp:cNvPr id="0" name=""/>
        <dsp:cNvSpPr/>
      </dsp:nvSpPr>
      <dsp:spPr>
        <a:xfrm>
          <a:off x="0" y="2052030"/>
          <a:ext cx="5175384" cy="1432080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Allojenik: Vericiden, GVL etkisi mevcut.</a:t>
          </a:r>
        </a:p>
      </dsp:txBody>
      <dsp:txXfrm>
        <a:off x="69908" y="2121938"/>
        <a:ext cx="5035568" cy="1292264"/>
      </dsp:txXfrm>
    </dsp:sp>
    <dsp:sp modelId="{B5972EA2-82C9-114A-B3BE-D573330883DD}">
      <dsp:nvSpPr>
        <dsp:cNvPr id="0" name=""/>
        <dsp:cNvSpPr/>
      </dsp:nvSpPr>
      <dsp:spPr>
        <a:xfrm>
          <a:off x="0" y="3587790"/>
          <a:ext cx="5175384" cy="1432080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• Sinjenik: Tek yumurta ikizi, çok nadir.</a:t>
          </a:r>
        </a:p>
      </dsp:txBody>
      <dsp:txXfrm>
        <a:off x="69908" y="3657698"/>
        <a:ext cx="5035568" cy="12922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ADA5C-6835-124A-B959-73E8493B8D7B}">
      <dsp:nvSpPr>
        <dsp:cNvPr id="0" name=""/>
        <dsp:cNvSpPr/>
      </dsp:nvSpPr>
      <dsp:spPr>
        <a:xfrm>
          <a:off x="0" y="17334"/>
          <a:ext cx="5175384" cy="17781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 err="1"/>
            <a:t>Periferik</a:t>
          </a:r>
          <a:r>
            <a:rPr lang="en-US" sz="2900" kern="1200" dirty="0"/>
            <a:t> Kan: 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Aferez</a:t>
          </a:r>
          <a:r>
            <a:rPr lang="en-US" sz="2900" kern="1200" dirty="0"/>
            <a:t> </a:t>
          </a:r>
          <a:r>
            <a:rPr lang="en-US" sz="2900" kern="1200" dirty="0" err="1"/>
            <a:t>ile</a:t>
          </a:r>
          <a:r>
            <a:rPr lang="en-US" sz="2900" kern="1200" dirty="0"/>
            <a:t> </a:t>
          </a:r>
          <a:r>
            <a:rPr lang="en-US" sz="2900" kern="1200" dirty="0" err="1"/>
            <a:t>toplanır</a:t>
          </a:r>
          <a:r>
            <a:rPr lang="en-US" sz="2900" kern="1200" dirty="0"/>
            <a:t>, </a:t>
          </a:r>
          <a:r>
            <a:rPr lang="en-US" sz="2900" kern="1200" dirty="0" err="1"/>
            <a:t>hızlı</a:t>
          </a:r>
          <a:r>
            <a:rPr lang="en-US" sz="2900" kern="1200" dirty="0"/>
            <a:t> </a:t>
          </a:r>
          <a:r>
            <a:rPr lang="en-US" sz="2900" kern="1200" dirty="0" err="1"/>
            <a:t>iyileşme</a:t>
          </a:r>
          <a:r>
            <a:rPr lang="en-US" sz="2900" kern="1200" dirty="0"/>
            <a:t>.</a:t>
          </a:r>
        </a:p>
      </dsp:txBody>
      <dsp:txXfrm>
        <a:off x="86802" y="104136"/>
        <a:ext cx="5001780" cy="1604540"/>
      </dsp:txXfrm>
    </dsp:sp>
    <dsp:sp modelId="{B0874002-F307-AC41-9550-D75BF0862434}">
      <dsp:nvSpPr>
        <dsp:cNvPr id="0" name=""/>
        <dsp:cNvSpPr/>
      </dsp:nvSpPr>
      <dsp:spPr>
        <a:xfrm>
          <a:off x="0" y="1878998"/>
          <a:ext cx="5175384" cy="1778144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 err="1"/>
            <a:t>Kemik</a:t>
          </a:r>
          <a:r>
            <a:rPr lang="en-US" sz="2900" kern="1200" dirty="0"/>
            <a:t> </a:t>
          </a:r>
          <a:r>
            <a:rPr lang="en-US" sz="2900" kern="1200" dirty="0" err="1"/>
            <a:t>İliği</a:t>
          </a:r>
          <a:r>
            <a:rPr lang="en-US" sz="2900" kern="1200" dirty="0"/>
            <a:t>: 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Aspirasyonla</a:t>
          </a:r>
          <a:r>
            <a:rPr lang="en-US" sz="2900" kern="1200" dirty="0"/>
            <a:t> </a:t>
          </a:r>
          <a:r>
            <a:rPr lang="en-US" sz="2900" kern="1200" dirty="0" err="1"/>
            <a:t>alınır</a:t>
          </a:r>
          <a:r>
            <a:rPr lang="en-US" sz="2900" kern="1200" dirty="0"/>
            <a:t>, GVHD </a:t>
          </a:r>
          <a:r>
            <a:rPr lang="en-US" sz="2900" kern="1200" dirty="0" err="1"/>
            <a:t>riski</a:t>
          </a:r>
          <a:r>
            <a:rPr lang="en-US" sz="2900" kern="1200" dirty="0"/>
            <a:t> </a:t>
          </a:r>
          <a:r>
            <a:rPr lang="en-US" sz="2900" kern="1200" dirty="0" err="1"/>
            <a:t>daha</a:t>
          </a:r>
          <a:r>
            <a:rPr lang="en-US" sz="2900" kern="1200" dirty="0"/>
            <a:t> az.</a:t>
          </a:r>
        </a:p>
      </dsp:txBody>
      <dsp:txXfrm>
        <a:off x="86802" y="1965800"/>
        <a:ext cx="5001780" cy="1604540"/>
      </dsp:txXfrm>
    </dsp:sp>
    <dsp:sp modelId="{E0D5663B-4A28-AC41-A8F8-B9FBA03E5C63}">
      <dsp:nvSpPr>
        <dsp:cNvPr id="0" name=""/>
        <dsp:cNvSpPr/>
      </dsp:nvSpPr>
      <dsp:spPr>
        <a:xfrm>
          <a:off x="0" y="3740662"/>
          <a:ext cx="5175384" cy="1778144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 err="1"/>
            <a:t>Göbek</a:t>
          </a:r>
          <a:r>
            <a:rPr lang="en-US" sz="2900" kern="1200" dirty="0"/>
            <a:t> </a:t>
          </a:r>
          <a:r>
            <a:rPr lang="en-US" sz="2900" kern="1200" dirty="0" err="1"/>
            <a:t>Kordonu</a:t>
          </a:r>
          <a:r>
            <a:rPr lang="en-US" sz="2900" kern="1200" dirty="0"/>
            <a:t>: 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Doğumda</a:t>
          </a:r>
          <a:r>
            <a:rPr lang="en-US" sz="2900" kern="1200" dirty="0"/>
            <a:t> </a:t>
          </a:r>
          <a:r>
            <a:rPr lang="en-US" sz="2900" kern="1200" dirty="0" err="1"/>
            <a:t>alınır</a:t>
          </a:r>
          <a:r>
            <a:rPr lang="en-US" sz="2900" kern="1200" dirty="0"/>
            <a:t>, </a:t>
          </a:r>
          <a:r>
            <a:rPr lang="en-US" sz="2900" kern="1200" dirty="0" err="1"/>
            <a:t>hücre</a:t>
          </a:r>
          <a:r>
            <a:rPr lang="en-US" sz="2900" kern="1200" dirty="0"/>
            <a:t> </a:t>
          </a:r>
          <a:r>
            <a:rPr lang="en-US" sz="2900" kern="1200" dirty="0" err="1"/>
            <a:t>sayısı</a:t>
          </a:r>
          <a:r>
            <a:rPr lang="en-US" sz="2900" kern="1200" dirty="0"/>
            <a:t> </a:t>
          </a:r>
          <a:r>
            <a:rPr lang="en-US" sz="2900" kern="1200" dirty="0" err="1"/>
            <a:t>sınırlı</a:t>
          </a:r>
          <a:r>
            <a:rPr lang="en-US" sz="2900" kern="1200" dirty="0"/>
            <a:t>.</a:t>
          </a:r>
        </a:p>
      </dsp:txBody>
      <dsp:txXfrm>
        <a:off x="86802" y="3827464"/>
        <a:ext cx="5001780" cy="16045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98E62-A74C-A549-881D-DD855AFF3D28}">
      <dsp:nvSpPr>
        <dsp:cNvPr id="0" name=""/>
        <dsp:cNvSpPr/>
      </dsp:nvSpPr>
      <dsp:spPr>
        <a:xfrm>
          <a:off x="0" y="36175"/>
          <a:ext cx="5175384" cy="1032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Lösemi (ALL, AML)</a:t>
          </a:r>
        </a:p>
      </dsp:txBody>
      <dsp:txXfrm>
        <a:off x="50420" y="86595"/>
        <a:ext cx="5074544" cy="932014"/>
      </dsp:txXfrm>
    </dsp:sp>
    <dsp:sp modelId="{D24BED43-33EB-FA4E-B8F9-44590FF70BC9}">
      <dsp:nvSpPr>
        <dsp:cNvPr id="0" name=""/>
        <dsp:cNvSpPr/>
      </dsp:nvSpPr>
      <dsp:spPr>
        <a:xfrm>
          <a:off x="0" y="1143909"/>
          <a:ext cx="5175384" cy="1032854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Lenfoma (Hodgkin, Non-Hodgkin)</a:t>
          </a:r>
        </a:p>
      </dsp:txBody>
      <dsp:txXfrm>
        <a:off x="50420" y="1194329"/>
        <a:ext cx="5074544" cy="932014"/>
      </dsp:txXfrm>
    </dsp:sp>
    <dsp:sp modelId="{A519E69B-04D7-7748-912A-3791F8EEF124}">
      <dsp:nvSpPr>
        <dsp:cNvPr id="0" name=""/>
        <dsp:cNvSpPr/>
      </dsp:nvSpPr>
      <dsp:spPr>
        <a:xfrm>
          <a:off x="0" y="2251643"/>
          <a:ext cx="5175384" cy="1032854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Multiple Miyelom</a:t>
          </a:r>
        </a:p>
      </dsp:txBody>
      <dsp:txXfrm>
        <a:off x="50420" y="2302063"/>
        <a:ext cx="5074544" cy="932014"/>
      </dsp:txXfrm>
    </dsp:sp>
    <dsp:sp modelId="{924E178B-1E43-3B41-AB0E-4F17903EF502}">
      <dsp:nvSpPr>
        <dsp:cNvPr id="0" name=""/>
        <dsp:cNvSpPr/>
      </dsp:nvSpPr>
      <dsp:spPr>
        <a:xfrm>
          <a:off x="0" y="3359377"/>
          <a:ext cx="5175384" cy="1032854"/>
        </a:xfrm>
        <a:prstGeom prst="roundRect">
          <a:avLst/>
        </a:prstGeom>
        <a:solidFill>
          <a:schemeClr val="accent2">
            <a:hueOff val="3511140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Aplastik Anemi</a:t>
          </a:r>
        </a:p>
      </dsp:txBody>
      <dsp:txXfrm>
        <a:off x="50420" y="3409797"/>
        <a:ext cx="5074544" cy="932014"/>
      </dsp:txXfrm>
    </dsp:sp>
    <dsp:sp modelId="{F8C83F0F-0C53-5745-AEBD-68854C9714E3}">
      <dsp:nvSpPr>
        <dsp:cNvPr id="0" name=""/>
        <dsp:cNvSpPr/>
      </dsp:nvSpPr>
      <dsp:spPr>
        <a:xfrm>
          <a:off x="0" y="4467111"/>
          <a:ext cx="5175384" cy="1032854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Talasemi, SCID gibi kalıtsal hastalıklar</a:t>
          </a:r>
        </a:p>
      </dsp:txBody>
      <dsp:txXfrm>
        <a:off x="50420" y="4517531"/>
        <a:ext cx="5074544" cy="9320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1CD39-C9CF-0841-B183-7092B404E143}">
      <dsp:nvSpPr>
        <dsp:cNvPr id="0" name=""/>
        <dsp:cNvSpPr/>
      </dsp:nvSpPr>
      <dsp:spPr>
        <a:xfrm>
          <a:off x="1161858" y="4658"/>
          <a:ext cx="2664723" cy="15988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Hasta hazırlığı: Kondüsyon rejimi (kemoterapi ± TBI)</a:t>
          </a:r>
        </a:p>
      </dsp:txBody>
      <dsp:txXfrm>
        <a:off x="1161858" y="4658"/>
        <a:ext cx="2664723" cy="1598833"/>
      </dsp:txXfrm>
    </dsp:sp>
    <dsp:sp modelId="{3DBC6659-A643-EB4C-BE7A-0A3C17CF4D24}">
      <dsp:nvSpPr>
        <dsp:cNvPr id="0" name=""/>
        <dsp:cNvSpPr/>
      </dsp:nvSpPr>
      <dsp:spPr>
        <a:xfrm>
          <a:off x="1161858" y="1869965"/>
          <a:ext cx="2664723" cy="1598833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Kök hücre toplanması ve saklanması</a:t>
          </a:r>
        </a:p>
      </dsp:txBody>
      <dsp:txXfrm>
        <a:off x="1161858" y="1869965"/>
        <a:ext cx="2664723" cy="1598833"/>
      </dsp:txXfrm>
    </dsp:sp>
    <dsp:sp modelId="{FB1D56DA-B105-E44A-9366-30DBFB032693}">
      <dsp:nvSpPr>
        <dsp:cNvPr id="0" name=""/>
        <dsp:cNvSpPr/>
      </dsp:nvSpPr>
      <dsp:spPr>
        <a:xfrm>
          <a:off x="854455" y="3735271"/>
          <a:ext cx="3279528" cy="1598833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• Nakil </a:t>
          </a:r>
          <a:r>
            <a:rPr lang="en-US" sz="2600" kern="1200" dirty="0" err="1"/>
            <a:t>günü</a:t>
          </a:r>
          <a:r>
            <a:rPr lang="en-US" sz="2600" kern="1200" dirty="0"/>
            <a:t> (Day 0): </a:t>
          </a:r>
          <a:r>
            <a:rPr lang="en-US" sz="2600" kern="1200" dirty="0" err="1"/>
            <a:t>Hücre</a:t>
          </a:r>
          <a:r>
            <a:rPr lang="en-US" sz="2600" kern="1200" dirty="0"/>
            <a:t> </a:t>
          </a:r>
          <a:r>
            <a:rPr lang="en-US" sz="2600" kern="1200" dirty="0" err="1"/>
            <a:t>infüzyonu</a:t>
          </a:r>
          <a:r>
            <a:rPr lang="en-US" sz="2600" kern="1200" dirty="0"/>
            <a:t> </a:t>
          </a:r>
          <a:r>
            <a:rPr lang="en-US" sz="2600" kern="1200" dirty="0" err="1"/>
            <a:t>yapılır</a:t>
          </a:r>
          <a:endParaRPr lang="en-US" sz="2600" kern="1200" dirty="0"/>
        </a:p>
      </dsp:txBody>
      <dsp:txXfrm>
        <a:off x="854455" y="3735271"/>
        <a:ext cx="3279528" cy="15988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F92CF-FFC6-8C47-AC35-B204F364BEBA}">
      <dsp:nvSpPr>
        <dsp:cNvPr id="0" name=""/>
        <dsp:cNvSpPr/>
      </dsp:nvSpPr>
      <dsp:spPr>
        <a:xfrm>
          <a:off x="1205399" y="3485"/>
          <a:ext cx="2764585" cy="16587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• Mobilizasyon: G-CSF ± kemoterapi</a:t>
          </a:r>
        </a:p>
      </dsp:txBody>
      <dsp:txXfrm>
        <a:off x="1205399" y="3485"/>
        <a:ext cx="2764585" cy="1658751"/>
      </dsp:txXfrm>
    </dsp:sp>
    <dsp:sp modelId="{FA0B12AE-30B4-D041-B522-3796B1999216}">
      <dsp:nvSpPr>
        <dsp:cNvPr id="0" name=""/>
        <dsp:cNvSpPr/>
      </dsp:nvSpPr>
      <dsp:spPr>
        <a:xfrm>
          <a:off x="1205399" y="1938694"/>
          <a:ext cx="2764585" cy="16587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• Aferez işlemi: Hücrelerin toplanması</a:t>
          </a:r>
        </a:p>
      </dsp:txBody>
      <dsp:txXfrm>
        <a:off x="1205399" y="1938694"/>
        <a:ext cx="2764585" cy="1658751"/>
      </dsp:txXfrm>
    </dsp:sp>
    <dsp:sp modelId="{7EB50E85-1D8B-B34A-B8BE-3D514F749A8F}">
      <dsp:nvSpPr>
        <dsp:cNvPr id="0" name=""/>
        <dsp:cNvSpPr/>
      </dsp:nvSpPr>
      <dsp:spPr>
        <a:xfrm>
          <a:off x="1205399" y="3873904"/>
          <a:ext cx="2764585" cy="16587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• Hücrelerin dondurulması ve Day 0'da verilmesi</a:t>
          </a:r>
        </a:p>
      </dsp:txBody>
      <dsp:txXfrm>
        <a:off x="1205399" y="3873904"/>
        <a:ext cx="2764585" cy="16587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87EDC-B8A7-BE42-B974-EF0EB007917D}">
      <dsp:nvSpPr>
        <dsp:cNvPr id="0" name=""/>
        <dsp:cNvSpPr/>
      </dsp:nvSpPr>
      <dsp:spPr>
        <a:xfrm>
          <a:off x="664887" y="4658"/>
          <a:ext cx="3658665" cy="15988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</a:t>
          </a:r>
          <a:r>
            <a:rPr lang="en-US" sz="3200" kern="1200" dirty="0" err="1"/>
            <a:t>Verici</a:t>
          </a:r>
          <a:r>
            <a:rPr lang="en-US" sz="3200" kern="1200" dirty="0"/>
            <a:t> </a:t>
          </a:r>
          <a:r>
            <a:rPr lang="en-US" sz="3200" kern="1200" dirty="0" err="1"/>
            <a:t>seçimi</a:t>
          </a:r>
          <a:r>
            <a:rPr lang="en-US" sz="3200" kern="1200" dirty="0"/>
            <a:t>: HLA </a:t>
          </a:r>
          <a:r>
            <a:rPr lang="en-US" sz="3200" kern="1200" dirty="0" err="1"/>
            <a:t>uyumu</a:t>
          </a:r>
          <a:r>
            <a:rPr lang="en-US" sz="3200" kern="1200" dirty="0"/>
            <a:t> </a:t>
          </a:r>
          <a:r>
            <a:rPr lang="en-US" sz="3200" kern="1200" dirty="0" err="1"/>
            <a:t>önemli</a:t>
          </a:r>
          <a:endParaRPr lang="en-US" sz="3200" kern="1200" dirty="0"/>
        </a:p>
      </dsp:txBody>
      <dsp:txXfrm>
        <a:off x="664887" y="4658"/>
        <a:ext cx="3658665" cy="1598833"/>
      </dsp:txXfrm>
    </dsp:sp>
    <dsp:sp modelId="{57F0940A-C413-344A-90F2-807FBB4864FE}">
      <dsp:nvSpPr>
        <dsp:cNvPr id="0" name=""/>
        <dsp:cNvSpPr/>
      </dsp:nvSpPr>
      <dsp:spPr>
        <a:xfrm>
          <a:off x="575685" y="1869965"/>
          <a:ext cx="3837068" cy="15988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</a:t>
          </a:r>
          <a:r>
            <a:rPr lang="en-US" sz="3200" kern="1200" dirty="0" err="1"/>
            <a:t>Kondüsyon</a:t>
          </a:r>
          <a:r>
            <a:rPr lang="en-US" sz="3200" kern="1200" dirty="0"/>
            <a:t> </a:t>
          </a:r>
          <a:r>
            <a:rPr lang="en-US" sz="3200" kern="1200" dirty="0" err="1"/>
            <a:t>rejimi</a:t>
          </a:r>
          <a:r>
            <a:rPr lang="en-US" sz="3200" kern="1200" dirty="0"/>
            <a:t>: </a:t>
          </a:r>
          <a:r>
            <a:rPr lang="en-US" sz="3200" kern="1200" dirty="0" err="1"/>
            <a:t>Myeloablatif</a:t>
          </a:r>
          <a:r>
            <a:rPr lang="en-US" sz="3200" kern="1200" dirty="0"/>
            <a:t> </a:t>
          </a:r>
          <a:r>
            <a:rPr lang="en-US" sz="3200" kern="1200" dirty="0" err="1"/>
            <a:t>veya</a:t>
          </a:r>
          <a:r>
            <a:rPr lang="en-US" sz="3200" kern="1200" dirty="0"/>
            <a:t> non-</a:t>
          </a:r>
          <a:r>
            <a:rPr lang="en-US" sz="3200" kern="1200" dirty="0" err="1"/>
            <a:t>myeloablatif</a:t>
          </a:r>
          <a:endParaRPr lang="en-US" sz="3200" kern="1200" dirty="0"/>
        </a:p>
      </dsp:txBody>
      <dsp:txXfrm>
        <a:off x="575685" y="1869965"/>
        <a:ext cx="3837068" cy="1598833"/>
      </dsp:txXfrm>
    </dsp:sp>
    <dsp:sp modelId="{48F4E81D-8930-1044-A48D-9CBB5F01DCD1}">
      <dsp:nvSpPr>
        <dsp:cNvPr id="0" name=""/>
        <dsp:cNvSpPr/>
      </dsp:nvSpPr>
      <dsp:spPr>
        <a:xfrm>
          <a:off x="519926" y="3735271"/>
          <a:ext cx="3948587" cy="15988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GVHD </a:t>
          </a:r>
          <a:r>
            <a:rPr lang="en-US" sz="3200" kern="1200" dirty="0" err="1"/>
            <a:t>profilaksisi</a:t>
          </a:r>
          <a:r>
            <a:rPr lang="en-US" sz="3200" kern="1200" dirty="0"/>
            <a:t>: </a:t>
          </a:r>
          <a:r>
            <a:rPr lang="en-US" sz="3200" kern="1200" dirty="0" err="1"/>
            <a:t>İmmünsüpresif</a:t>
          </a:r>
          <a:r>
            <a:rPr lang="en-US" sz="3200" kern="1200" dirty="0"/>
            <a:t> </a:t>
          </a:r>
          <a:r>
            <a:rPr lang="en-US" sz="3200" kern="1200" dirty="0" err="1"/>
            <a:t>tedaviler</a:t>
          </a:r>
          <a:endParaRPr lang="en-US" sz="3200" kern="1200" dirty="0"/>
        </a:p>
      </dsp:txBody>
      <dsp:txXfrm>
        <a:off x="519926" y="3735271"/>
        <a:ext cx="3948587" cy="15988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0CF29-756F-D74F-991D-B63E3BBE7E51}">
      <dsp:nvSpPr>
        <dsp:cNvPr id="0" name=""/>
        <dsp:cNvSpPr/>
      </dsp:nvSpPr>
      <dsp:spPr>
        <a:xfrm>
          <a:off x="0" y="480132"/>
          <a:ext cx="4988440" cy="13922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Akut: 0–100 gün, cilt, GİS, karaciğer tutulumu</a:t>
          </a:r>
        </a:p>
      </dsp:txBody>
      <dsp:txXfrm>
        <a:off x="67966" y="548098"/>
        <a:ext cx="4852508" cy="1256367"/>
      </dsp:txXfrm>
    </dsp:sp>
    <dsp:sp modelId="{AA849D0C-32AE-7049-92E9-56260FBC2423}">
      <dsp:nvSpPr>
        <dsp:cNvPr id="0" name=""/>
        <dsp:cNvSpPr/>
      </dsp:nvSpPr>
      <dsp:spPr>
        <a:xfrm>
          <a:off x="0" y="1973232"/>
          <a:ext cx="4988440" cy="139229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Kronik: 100. günden sonra, otoimmün benzeri</a:t>
          </a:r>
        </a:p>
      </dsp:txBody>
      <dsp:txXfrm>
        <a:off x="67966" y="2041198"/>
        <a:ext cx="4852508" cy="1256367"/>
      </dsp:txXfrm>
    </dsp:sp>
    <dsp:sp modelId="{56300FC0-BE59-3147-BE4F-1BC0E3E8BDCF}">
      <dsp:nvSpPr>
        <dsp:cNvPr id="0" name=""/>
        <dsp:cNvSpPr/>
      </dsp:nvSpPr>
      <dsp:spPr>
        <a:xfrm>
          <a:off x="0" y="3466332"/>
          <a:ext cx="4988440" cy="13922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Tedavi: Steroidler, bağışıklık baskılayıcılar</a:t>
          </a:r>
        </a:p>
      </dsp:txBody>
      <dsp:txXfrm>
        <a:off x="67966" y="3534298"/>
        <a:ext cx="4852508" cy="1256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tr-TR" sz="6300"/>
              <a:t>Hematopoietik Kök Hücre Nakli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83" y="5889196"/>
            <a:ext cx="6193632" cy="631825"/>
          </a:xfrm>
        </p:spPr>
        <p:txBody>
          <a:bodyPr anchor="ctr">
            <a:normAutofit fontScale="77500" lnSpcReduction="20000"/>
          </a:bodyPr>
          <a:lstStyle/>
          <a:p>
            <a:r>
              <a:rPr lang="tr-TR" sz="2400" dirty="0" err="1"/>
              <a:t>Prof</a:t>
            </a:r>
            <a:r>
              <a:rPr lang="tr-TR" sz="2400" dirty="0"/>
              <a:t> </a:t>
            </a:r>
            <a:r>
              <a:rPr lang="tr-TR" sz="2400" dirty="0" err="1"/>
              <a:t>Dr</a:t>
            </a:r>
            <a:r>
              <a:rPr lang="tr-TR" sz="2400" dirty="0"/>
              <a:t> Engin KELKİTLİ</a:t>
            </a:r>
          </a:p>
          <a:p>
            <a:r>
              <a:rPr lang="tr-TR" sz="2400" dirty="0"/>
              <a:t>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686D0348-564D-9F04-C4C9-6344E6E4BE98}"/>
              </a:ext>
            </a:extLst>
          </p:cNvPr>
          <p:cNvSpPr txBox="1"/>
          <p:nvPr/>
        </p:nvSpPr>
        <p:spPr>
          <a:xfrm>
            <a:off x="451945" y="487025"/>
            <a:ext cx="4120055" cy="63709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🦴 2. Kemik İliği (Bone </a:t>
            </a:r>
            <a:r>
              <a:rPr lang="tr-TR" sz="2400" b="1" i="0" u="none" strike="noStrike" dirty="0" err="1">
                <a:solidFill>
                  <a:srgbClr val="000000"/>
                </a:solidFill>
                <a:effectLst/>
              </a:rPr>
              <a:t>Marrow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Nasıl elde edilir?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Genel anestezi altında </a:t>
            </a:r>
            <a:r>
              <a:rPr lang="tr-TR" sz="2400" b="0" i="0" u="none" strike="noStrike" dirty="0" err="1">
                <a:solidFill>
                  <a:srgbClr val="000000"/>
                </a:solidFill>
                <a:effectLst/>
              </a:rPr>
              <a:t>iliak</a:t>
            </a: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tr-TR" sz="2400" b="0" i="0" u="none" strike="noStrike" dirty="0" err="1">
                <a:solidFill>
                  <a:srgbClr val="000000"/>
                </a:solidFill>
                <a:effectLst/>
              </a:rPr>
              <a:t>kretlerden</a:t>
            </a: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 aspirasyonla alınır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✅ 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Avantajları: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GVHD riski daha düşüktür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Özellikle pediatrik hastalar için tercih edilir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❌ 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Dezavantajları: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Anestezi riski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Daha uzun iyileşme süresi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Donör için invaziv bir işlemdir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000000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5A2D0BA-1575-443F-8082-4077337555F1}"/>
              </a:ext>
            </a:extLst>
          </p:cNvPr>
          <p:cNvSpPr txBox="1"/>
          <p:nvPr/>
        </p:nvSpPr>
        <p:spPr>
          <a:xfrm>
            <a:off x="4824248" y="487025"/>
            <a:ext cx="4046483" cy="63709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🧬 3. Göbek Kordonu Kanı (</a:t>
            </a:r>
            <a:r>
              <a:rPr lang="tr-TR" sz="2400" b="1" i="0" u="none" strike="noStrike" dirty="0" err="1">
                <a:solidFill>
                  <a:srgbClr val="000000"/>
                </a:solidFill>
                <a:effectLst/>
              </a:rPr>
              <a:t>Cord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 Blood)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Nasıl elde edilir?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Doğumdan hemen sonra plasentadan toplanır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✅ 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Avantajları: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HLA uyumu daha esnek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GVHD riski en düşük kaynak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Saklanıp acil durumlar için hazır tutulabilir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❌ </a:t>
            </a:r>
            <a:r>
              <a:rPr lang="tr-TR" sz="2400" b="1" i="0" u="none" strike="noStrike" dirty="0">
                <a:solidFill>
                  <a:srgbClr val="000000"/>
                </a:solidFill>
                <a:effectLst/>
              </a:rPr>
              <a:t>Dezavantajları:</a:t>
            </a:r>
            <a:endParaRPr lang="tr-TR" sz="2400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Hücre sayısı sınırlı (özellikle erişkin hastalar için yetersiz olabilir)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sz="2400" b="0" i="0" u="none" strike="noStrike" dirty="0">
                <a:solidFill>
                  <a:srgbClr val="000000"/>
                </a:solidFill>
                <a:effectLst/>
              </a:rPr>
              <a:t>Geç hematolojik toparlanma</a:t>
            </a:r>
          </a:p>
        </p:txBody>
      </p:sp>
    </p:spTree>
    <p:extLst>
      <p:ext uri="{BB962C8B-B14F-4D97-AF65-F5344CB8AC3E}">
        <p14:creationId xmlns:p14="http://schemas.microsoft.com/office/powerpoint/2010/main" val="3607891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tr-TR" sz="2900"/>
              <a:t>HKHN Endikasyonları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D051B8-22ED-DFBB-E84C-A80ADA5B6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867066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44D65982-4F00-4330-8DAA-DE6A9E4D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56AD21CA-472C-4EA1-A897-F639017AF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9A5F49-8CEE-44D2-A717-96965326A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4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A4758941-095E-4760-9F3E-0E9F079AA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9BA7B350-F1EB-47CD-8531-349F4BD68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994410" y="1947672"/>
            <a:ext cx="4471416" cy="2788920"/>
          </a:xfrm>
        </p:spPr>
        <p:txBody>
          <a:bodyPr anchor="ctr">
            <a:normAutofit/>
          </a:bodyPr>
          <a:lstStyle/>
          <a:p>
            <a:pPr algn="l"/>
            <a:r>
              <a:rPr lang="tr-TR" sz="4200">
                <a:solidFill>
                  <a:schemeClr val="bg1"/>
                </a:solidFill>
              </a:rPr>
              <a:t>Uygunluk ve HLA Eşleşmesi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5FE506-AB9A-470B-89C8-00826996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36475" y="252484"/>
            <a:ext cx="4683084" cy="6244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1188" y="540048"/>
            <a:ext cx="4239072" cy="564129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1600" dirty="0">
                <a:solidFill>
                  <a:schemeClr val="tx2"/>
                </a:solidFill>
              </a:rPr>
              <a:t>🧬 </a:t>
            </a:r>
            <a:r>
              <a:rPr lang="tr-TR" sz="1600" b="1" dirty="0">
                <a:solidFill>
                  <a:schemeClr val="tx2"/>
                </a:solidFill>
              </a:rPr>
              <a:t>HLA Sistemi (Human </a:t>
            </a:r>
            <a:r>
              <a:rPr lang="tr-TR" sz="1600" b="1" dirty="0" err="1">
                <a:solidFill>
                  <a:schemeClr val="tx2"/>
                </a:solidFill>
              </a:rPr>
              <a:t>Leukocyte</a:t>
            </a:r>
            <a:r>
              <a:rPr lang="tr-TR" sz="1600" b="1" dirty="0">
                <a:solidFill>
                  <a:schemeClr val="tx2"/>
                </a:solidFill>
              </a:rPr>
              <a:t> Antigen):</a:t>
            </a:r>
            <a:endParaRPr lang="tr-TR" sz="1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1600" dirty="0">
                <a:solidFill>
                  <a:schemeClr val="tx2"/>
                </a:solidFill>
              </a:rPr>
              <a:t>HLA, hücrelerin "ben" olarak tanınmasını sağlayan yüzey proteinlerini kodlayan genetik bir sistemdir.</a:t>
            </a:r>
          </a:p>
          <a:p>
            <a:pPr marL="0" indent="0">
              <a:lnSpc>
                <a:spcPct val="90000"/>
              </a:lnSpc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1600" b="1" dirty="0">
                <a:solidFill>
                  <a:schemeClr val="tx2"/>
                </a:solidFill>
              </a:rPr>
              <a:t>HLA-A, HLA-B, HLA-C, HLA-DR, HLA-DQ</a:t>
            </a:r>
            <a:r>
              <a:rPr lang="tr-TR" sz="1600" dirty="0">
                <a:solidFill>
                  <a:schemeClr val="tx2"/>
                </a:solidFill>
              </a:rPr>
              <a:t> gibi lokuslardan oluşur.</a:t>
            </a:r>
          </a:p>
          <a:p>
            <a:pPr>
              <a:lnSpc>
                <a:spcPct val="90000"/>
              </a:lnSpc>
            </a:pPr>
            <a:r>
              <a:rPr lang="tr-TR" sz="1600" dirty="0" err="1">
                <a:solidFill>
                  <a:schemeClr val="tx2"/>
                </a:solidFill>
              </a:rPr>
              <a:t>HKHN'de</a:t>
            </a:r>
            <a:r>
              <a:rPr lang="tr-TR" sz="1600" dirty="0">
                <a:solidFill>
                  <a:schemeClr val="tx2"/>
                </a:solidFill>
              </a:rPr>
              <a:t> özellikle </a:t>
            </a:r>
            <a:r>
              <a:rPr lang="tr-TR" sz="1600" b="1" dirty="0">
                <a:solidFill>
                  <a:schemeClr val="tx2"/>
                </a:solidFill>
              </a:rPr>
              <a:t>HLA-A, -B, -C ve -DR</a:t>
            </a:r>
            <a:r>
              <a:rPr lang="tr-TR" sz="1600" dirty="0">
                <a:solidFill>
                  <a:schemeClr val="tx2"/>
                </a:solidFill>
              </a:rPr>
              <a:t> uyumu hayati önemdedir.</a:t>
            </a:r>
          </a:p>
          <a:p>
            <a:pPr marL="0" indent="0">
              <a:lnSpc>
                <a:spcPct val="90000"/>
              </a:lnSpc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1600" b="1" dirty="0">
                <a:solidFill>
                  <a:schemeClr val="tx2"/>
                </a:solidFill>
              </a:rPr>
              <a:t>📊 HLA Eşleşmesinin Rolü:</a:t>
            </a:r>
          </a:p>
          <a:p>
            <a:pPr>
              <a:lnSpc>
                <a:spcPct val="90000"/>
              </a:lnSpc>
            </a:pPr>
            <a:r>
              <a:rPr lang="tr-TR" sz="1600" b="1" dirty="0" err="1">
                <a:solidFill>
                  <a:schemeClr val="tx2"/>
                </a:solidFill>
              </a:rPr>
              <a:t>Allojenik</a:t>
            </a:r>
            <a:r>
              <a:rPr lang="tr-TR" sz="1600" b="1" dirty="0">
                <a:solidFill>
                  <a:schemeClr val="tx2"/>
                </a:solidFill>
              </a:rPr>
              <a:t> nakillerde</a:t>
            </a:r>
            <a:r>
              <a:rPr lang="tr-TR" sz="1600" dirty="0">
                <a:solidFill>
                  <a:schemeClr val="tx2"/>
                </a:solidFill>
              </a:rPr>
              <a:t> donör ile alıcının HLA uyumu kritik önemdedir.</a:t>
            </a:r>
          </a:p>
          <a:p>
            <a:pPr>
              <a:lnSpc>
                <a:spcPct val="90000"/>
              </a:lnSpc>
            </a:pPr>
            <a:r>
              <a:rPr lang="tr-TR" sz="1600" dirty="0">
                <a:solidFill>
                  <a:schemeClr val="tx2"/>
                </a:solidFill>
              </a:rPr>
              <a:t>HLA uyumu sağlanamazsa bağışıklık sistemi </a:t>
            </a:r>
            <a:r>
              <a:rPr lang="tr-TR" sz="1600" b="1" dirty="0">
                <a:solidFill>
                  <a:schemeClr val="tx2"/>
                </a:solidFill>
              </a:rPr>
              <a:t>donör hücrelerini reddedebilir</a:t>
            </a:r>
            <a:r>
              <a:rPr lang="tr-TR" sz="1600" dirty="0">
                <a:solidFill>
                  <a:schemeClr val="tx2"/>
                </a:solidFill>
              </a:rPr>
              <a:t> veya </a:t>
            </a:r>
            <a:r>
              <a:rPr lang="tr-TR" sz="1600" b="1" dirty="0">
                <a:solidFill>
                  <a:schemeClr val="tx2"/>
                </a:solidFill>
              </a:rPr>
              <a:t>GVHD (Graft-</a:t>
            </a:r>
            <a:r>
              <a:rPr lang="tr-TR" sz="1600" b="1" dirty="0" err="1">
                <a:solidFill>
                  <a:schemeClr val="tx2"/>
                </a:solidFill>
              </a:rPr>
              <a:t>versus</a:t>
            </a:r>
            <a:r>
              <a:rPr lang="tr-TR" sz="1600" b="1" dirty="0">
                <a:solidFill>
                  <a:schemeClr val="tx2"/>
                </a:solidFill>
              </a:rPr>
              <a:t>-host </a:t>
            </a:r>
            <a:r>
              <a:rPr lang="tr-TR" sz="1600" b="1" dirty="0" err="1">
                <a:solidFill>
                  <a:schemeClr val="tx2"/>
                </a:solidFill>
              </a:rPr>
              <a:t>disease</a:t>
            </a:r>
            <a:r>
              <a:rPr lang="tr-TR" sz="1600" b="1" dirty="0">
                <a:solidFill>
                  <a:schemeClr val="tx2"/>
                </a:solidFill>
              </a:rPr>
              <a:t>)</a:t>
            </a:r>
            <a:r>
              <a:rPr lang="tr-TR" sz="1600" dirty="0">
                <a:solidFill>
                  <a:schemeClr val="tx2"/>
                </a:solidFill>
              </a:rPr>
              <a:t> gelişebilir.</a:t>
            </a:r>
          </a:p>
          <a:p>
            <a:pPr>
              <a:lnSpc>
                <a:spcPct val="90000"/>
              </a:lnSpc>
            </a:pPr>
            <a:r>
              <a:rPr lang="tr-TR" sz="1600" dirty="0">
                <a:solidFill>
                  <a:schemeClr val="tx2"/>
                </a:solidFill>
              </a:rPr>
              <a:t>Tam uyumlu kardeş donör (MSD - </a:t>
            </a:r>
            <a:r>
              <a:rPr lang="tr-TR" sz="1600" dirty="0" err="1">
                <a:solidFill>
                  <a:schemeClr val="tx2"/>
                </a:solidFill>
              </a:rPr>
              <a:t>matched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err="1">
                <a:solidFill>
                  <a:schemeClr val="tx2"/>
                </a:solidFill>
              </a:rPr>
              <a:t>sibling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err="1">
                <a:solidFill>
                  <a:schemeClr val="tx2"/>
                </a:solidFill>
              </a:rPr>
              <a:t>donor</a:t>
            </a:r>
            <a:r>
              <a:rPr lang="tr-TR" sz="1600" dirty="0">
                <a:solidFill>
                  <a:schemeClr val="tx2"/>
                </a:solidFill>
              </a:rPr>
              <a:t>) genellikle en iyi seçenektir.</a:t>
            </a:r>
          </a:p>
          <a:p>
            <a:pPr>
              <a:lnSpc>
                <a:spcPct val="90000"/>
              </a:lnSpc>
            </a:pPr>
            <a:r>
              <a:rPr lang="tr-TR" sz="1600" dirty="0">
                <a:solidFill>
                  <a:schemeClr val="tx2"/>
                </a:solidFill>
              </a:rPr>
              <a:t>Uyumlu akraba dışı vericiler (MUD - </a:t>
            </a:r>
            <a:r>
              <a:rPr lang="tr-TR" sz="1600" dirty="0" err="1">
                <a:solidFill>
                  <a:schemeClr val="tx2"/>
                </a:solidFill>
              </a:rPr>
              <a:t>matched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err="1">
                <a:solidFill>
                  <a:schemeClr val="tx2"/>
                </a:solidFill>
              </a:rPr>
              <a:t>unrelated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err="1">
                <a:solidFill>
                  <a:schemeClr val="tx2"/>
                </a:solidFill>
              </a:rPr>
              <a:t>donor</a:t>
            </a:r>
            <a:r>
              <a:rPr lang="tr-TR" sz="1600" dirty="0">
                <a:solidFill>
                  <a:schemeClr val="tx2"/>
                </a:solidFill>
              </a:rPr>
              <a:t>) veya kordon kanı da alternatif olabilir.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t>Nakil Süreci Genel Bakış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833031-F426-FC55-0C02-88C2FFEEF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19989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tr-TR" sz="4300"/>
              <a:t>Otolog Nakil Aşamaları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692AC3-571A-7234-67A5-17FDD695ED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379509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t>Allojenik Nakil Aşamaları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1C82BA-B011-2C4F-915E-DD1205595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827768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t>GVHD (Graft Versus Host Disease)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5FE130-68BC-811B-086E-F8A3C1D49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010370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668E1751-E909-4462-4BFA-17BD1FAD24A2}"/>
              </a:ext>
            </a:extLst>
          </p:cNvPr>
          <p:cNvSpPr txBox="1"/>
          <p:nvPr/>
        </p:nvSpPr>
        <p:spPr>
          <a:xfrm>
            <a:off x="780585" y="582756"/>
            <a:ext cx="77500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000" i="0" u="none" strike="noStrike" dirty="0">
                <a:solidFill>
                  <a:srgbClr val="000000"/>
                </a:solidFill>
                <a:effectLst/>
              </a:rPr>
              <a:t>Tanım:</a:t>
            </a:r>
            <a:br>
              <a:rPr lang="tr-TR" sz="2000" dirty="0"/>
            </a:br>
            <a:r>
              <a:rPr lang="tr-TR" sz="20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GVHD, </a:t>
            </a:r>
            <a:r>
              <a:rPr lang="tr-TR" sz="20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allojenik</a:t>
            </a:r>
            <a:r>
              <a:rPr lang="tr-TR" sz="20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nakil sonrası verici T hücrelerinin alıcının dokularını “yabancı” olarak tanıyarak saldırmasıdır.</a:t>
            </a:r>
            <a:br>
              <a:rPr lang="tr-TR" sz="2000" dirty="0"/>
            </a:br>
            <a:r>
              <a:rPr lang="tr-TR" sz="20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Sadece </a:t>
            </a:r>
            <a:r>
              <a:rPr lang="tr-TR" sz="2000" i="0" u="none" strike="noStrike" dirty="0" err="1">
                <a:solidFill>
                  <a:srgbClr val="000000"/>
                </a:solidFill>
                <a:effectLst/>
              </a:rPr>
              <a:t>allojenik</a:t>
            </a:r>
            <a:r>
              <a:rPr lang="tr-TR" sz="20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nakillerde görülür.</a:t>
            </a:r>
            <a:endParaRPr lang="tr-TR" sz="20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F68964CC-0514-0777-1679-FBA7814663AE}"/>
              </a:ext>
            </a:extLst>
          </p:cNvPr>
          <p:cNvSpPr txBox="1"/>
          <p:nvPr/>
        </p:nvSpPr>
        <p:spPr>
          <a:xfrm>
            <a:off x="256478" y="2456820"/>
            <a:ext cx="457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1. Akut GVHD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Genellikle </a:t>
            </a: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nakilden sonraki ilk 100 gün içinde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ortaya çıkar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Hedef organlar:</a:t>
            </a:r>
            <a:endParaRPr lang="tr-TR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Cilt: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Makülopapüler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 döküntü, kaşıntı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 err="1">
                <a:solidFill>
                  <a:srgbClr val="000000"/>
                </a:solidFill>
                <a:effectLst/>
              </a:rPr>
              <a:t>Gastrointestinal</a:t>
            </a: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 sistem: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İshal, karın ağrısı, kanlı dışkı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Karaciğer: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Sarılık, 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transaminaz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 yüksekliği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Evreleme:</a:t>
            </a:r>
            <a:endParaRPr lang="tr-TR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Organlara göre şiddet değerlendirilir (evre I–IV)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1FAD0C4-C61C-2A7F-C5B6-811F162F99F5}"/>
              </a:ext>
            </a:extLst>
          </p:cNvPr>
          <p:cNvSpPr txBox="1"/>
          <p:nvPr/>
        </p:nvSpPr>
        <p:spPr>
          <a:xfrm>
            <a:off x="4828478" y="2456820"/>
            <a:ext cx="39629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2. Kronik GVHD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100. günden sonra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gelişir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Otoimmün hastalıklara benzer tablolar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Cilt: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Skleroderma benzeri kalınlaşma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Ağız: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Aftöz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 lezyonlar, kuruluk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Göz: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Kuru göz sendromu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Akciğer: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BOOP (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bronşiolitis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 obliterans 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organizing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0000"/>
                </a:solidFill>
                <a:effectLst/>
              </a:rPr>
              <a:t>pneumonia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Yaygın/kısıtlı</a:t>
            </a:r>
            <a:r>
              <a:rPr lang="tr-TR" b="0" i="0" u="none" strike="noStrike" dirty="0">
                <a:solidFill>
                  <a:srgbClr val="000000"/>
                </a:solidFill>
                <a:effectLst/>
              </a:rPr>
              <a:t> formları vardır</a:t>
            </a:r>
          </a:p>
        </p:txBody>
      </p:sp>
    </p:spTree>
    <p:extLst>
      <p:ext uri="{BB962C8B-B14F-4D97-AF65-F5344CB8AC3E}">
        <p14:creationId xmlns:p14="http://schemas.microsoft.com/office/powerpoint/2010/main" val="2536427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E57F6A4E-B3DC-5061-89CE-E3DDA2B97424}"/>
              </a:ext>
            </a:extLst>
          </p:cNvPr>
          <p:cNvSpPr txBox="1"/>
          <p:nvPr/>
        </p:nvSpPr>
        <p:spPr>
          <a:xfrm>
            <a:off x="1787486" y="1542361"/>
            <a:ext cx="55690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tr-TR" sz="3200" b="1" i="0" u="none" strike="noStrike" dirty="0">
                <a:solidFill>
                  <a:srgbClr val="000000"/>
                </a:solidFill>
                <a:effectLst/>
              </a:rPr>
              <a:t>⚠️ Risk Faktörleri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3200" b="0" i="0" u="none" strike="noStrike" dirty="0">
                <a:solidFill>
                  <a:srgbClr val="000000"/>
                </a:solidFill>
                <a:effectLst/>
              </a:rPr>
              <a:t>HLA uyumsuzluğu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3200" b="0" i="0" u="none" strike="noStrike" dirty="0">
                <a:solidFill>
                  <a:srgbClr val="000000"/>
                </a:solidFill>
                <a:effectLst/>
              </a:rPr>
              <a:t>Periferik kan kaynağı kullanımı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3200" b="0" i="0" u="none" strike="noStrike" dirty="0">
                <a:solidFill>
                  <a:srgbClr val="000000"/>
                </a:solidFill>
                <a:effectLst/>
              </a:rPr>
              <a:t>Yaşlı donör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3200" b="0" i="0" u="none" strike="noStrike" dirty="0">
                <a:solidFill>
                  <a:srgbClr val="000000"/>
                </a:solidFill>
                <a:effectLst/>
              </a:rPr>
              <a:t>Cinsiyet uyumsuzluğu (kadın → erkek)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sz="3200" b="0" i="0" u="none" strike="noStrike" dirty="0">
                <a:solidFill>
                  <a:srgbClr val="000000"/>
                </a:solidFill>
                <a:effectLst/>
              </a:rPr>
              <a:t>T hücre içeren greftler</a:t>
            </a:r>
          </a:p>
        </p:txBody>
      </p:sp>
    </p:spTree>
    <p:extLst>
      <p:ext uri="{BB962C8B-B14F-4D97-AF65-F5344CB8AC3E}">
        <p14:creationId xmlns:p14="http://schemas.microsoft.com/office/powerpoint/2010/main" val="1706326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dirty="0"/>
              <a:t>Nakil </a:t>
            </a:r>
            <a:r>
              <a:rPr dirty="0" err="1"/>
              <a:t>Komplikasyonları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47500" lnSpcReduction="20000"/>
          </a:bodyPr>
          <a:lstStyle/>
          <a:p>
            <a:r>
              <a:rPr lang="tr-TR" b="1" dirty="0"/>
              <a:t>🕒 Erken Dönem Komplikasyonları (İlk 100 gün içinde)</a:t>
            </a:r>
          </a:p>
          <a:p>
            <a:r>
              <a:rPr lang="tr-TR" dirty="0"/>
              <a:t>🔹 </a:t>
            </a:r>
            <a:r>
              <a:rPr lang="tr-TR" b="1" dirty="0"/>
              <a:t>1. Enfeksiyonlar</a:t>
            </a:r>
            <a:endParaRPr lang="tr-TR" dirty="0"/>
          </a:p>
          <a:p>
            <a:r>
              <a:rPr lang="tr-TR" dirty="0"/>
              <a:t>Nötropeniye bağlı bakteriyel sepsis</a:t>
            </a:r>
          </a:p>
          <a:p>
            <a:r>
              <a:rPr lang="tr-TR" dirty="0"/>
              <a:t>Kateter ilişkili enfeksiyonlar</a:t>
            </a:r>
          </a:p>
          <a:p>
            <a:r>
              <a:rPr lang="tr-TR" dirty="0" err="1"/>
              <a:t>Fungal</a:t>
            </a:r>
            <a:r>
              <a:rPr lang="tr-TR" dirty="0"/>
              <a:t> enfeksiyonlar (</a:t>
            </a:r>
            <a:r>
              <a:rPr lang="tr-TR" dirty="0" err="1"/>
              <a:t>Candida</a:t>
            </a:r>
            <a:r>
              <a:rPr lang="tr-TR" dirty="0"/>
              <a:t>, </a:t>
            </a:r>
            <a:r>
              <a:rPr lang="tr-TR" dirty="0" err="1"/>
              <a:t>Aspergillus</a:t>
            </a:r>
            <a:r>
              <a:rPr lang="tr-TR" dirty="0"/>
              <a:t>)</a:t>
            </a:r>
          </a:p>
          <a:p>
            <a:r>
              <a:rPr lang="tr-TR" dirty="0"/>
              <a:t>CMV, HSV gibi viral </a:t>
            </a:r>
            <a:r>
              <a:rPr lang="tr-TR" dirty="0" err="1"/>
              <a:t>reaktivasyonlar</a:t>
            </a:r>
            <a:endParaRPr lang="tr-TR" dirty="0"/>
          </a:p>
          <a:p>
            <a:r>
              <a:rPr lang="tr-TR" dirty="0"/>
              <a:t>🔹 </a:t>
            </a:r>
            <a:r>
              <a:rPr lang="tr-TR" b="1" dirty="0"/>
              <a:t>2. </a:t>
            </a:r>
            <a:r>
              <a:rPr lang="tr-TR" b="1" dirty="0" err="1"/>
              <a:t>Mukozit</a:t>
            </a:r>
            <a:endParaRPr lang="tr-TR" dirty="0"/>
          </a:p>
          <a:p>
            <a:r>
              <a:rPr lang="tr-TR" dirty="0"/>
              <a:t>Kemoterapiye bağlı ağız ve GİS mukozasında ülserasyon</a:t>
            </a:r>
          </a:p>
          <a:p>
            <a:r>
              <a:rPr lang="tr-TR" dirty="0"/>
              <a:t>Ağrı, yutma güçlüğü, beslenme bozukluğu</a:t>
            </a:r>
          </a:p>
          <a:p>
            <a:r>
              <a:rPr lang="tr-TR" dirty="0"/>
              <a:t>🔹 </a:t>
            </a:r>
            <a:r>
              <a:rPr lang="tr-TR" b="1" dirty="0"/>
              <a:t>3. Akut GVHD</a:t>
            </a:r>
            <a:r>
              <a:rPr lang="tr-TR" dirty="0"/>
              <a:t> </a:t>
            </a:r>
            <a:r>
              <a:rPr lang="tr-TR" i="1" dirty="0"/>
              <a:t>(</a:t>
            </a:r>
            <a:r>
              <a:rPr lang="tr-TR" i="1" dirty="0" err="1"/>
              <a:t>Allojenik</a:t>
            </a:r>
            <a:r>
              <a:rPr lang="tr-TR" i="1" dirty="0"/>
              <a:t> nakilde)</a:t>
            </a:r>
            <a:endParaRPr lang="tr-TR" dirty="0"/>
          </a:p>
          <a:p>
            <a:r>
              <a:rPr lang="tr-TR" dirty="0"/>
              <a:t>Cilt: döküntü, kaşıntı</a:t>
            </a:r>
          </a:p>
          <a:p>
            <a:r>
              <a:rPr lang="tr-TR" dirty="0"/>
              <a:t>GİS: ishal, karın ağrısı</a:t>
            </a:r>
          </a:p>
          <a:p>
            <a:r>
              <a:rPr lang="tr-TR" dirty="0"/>
              <a:t>Karaciğer: sarılık, LFT yüksekliği</a:t>
            </a:r>
          </a:p>
          <a:p>
            <a:r>
              <a:rPr lang="tr-TR" dirty="0"/>
              <a:t>🔹 </a:t>
            </a:r>
            <a:r>
              <a:rPr lang="tr-TR" b="1" dirty="0"/>
              <a:t>4. Graft Yetmezliği / Tutmama (Graft </a:t>
            </a:r>
            <a:r>
              <a:rPr lang="tr-TR" b="1" dirty="0" err="1"/>
              <a:t>Failure</a:t>
            </a:r>
            <a:r>
              <a:rPr lang="tr-TR" b="1" dirty="0"/>
              <a:t>)</a:t>
            </a:r>
            <a:endParaRPr lang="tr-TR" dirty="0"/>
          </a:p>
          <a:p>
            <a:r>
              <a:rPr lang="tr-TR" dirty="0"/>
              <a:t>Kök hücrelerin </a:t>
            </a:r>
            <a:r>
              <a:rPr lang="tr-TR" dirty="0" err="1"/>
              <a:t>engraft</a:t>
            </a:r>
            <a:r>
              <a:rPr lang="tr-TR" dirty="0"/>
              <a:t> edememesi</a:t>
            </a:r>
          </a:p>
          <a:p>
            <a:r>
              <a:rPr lang="tr-TR" dirty="0"/>
              <a:t>Sekonder </a:t>
            </a:r>
            <a:r>
              <a:rPr lang="tr-TR" dirty="0" err="1"/>
              <a:t>aplazi</a:t>
            </a:r>
            <a:r>
              <a:rPr lang="tr-TR" dirty="0"/>
              <a:t> gelişebilir</a:t>
            </a:r>
          </a:p>
          <a:p>
            <a:r>
              <a:rPr lang="tr-TR" dirty="0"/>
              <a:t>🔹 </a:t>
            </a:r>
            <a:r>
              <a:rPr lang="tr-TR" b="1" dirty="0"/>
              <a:t>5. </a:t>
            </a:r>
            <a:r>
              <a:rPr lang="tr-TR" b="1" dirty="0" err="1"/>
              <a:t>Veno-oklüzif</a:t>
            </a:r>
            <a:r>
              <a:rPr lang="tr-TR" b="1" dirty="0"/>
              <a:t> hastalık (VOD)</a:t>
            </a:r>
            <a:endParaRPr lang="tr-TR" dirty="0"/>
          </a:p>
          <a:p>
            <a:r>
              <a:rPr lang="tr-TR" dirty="0"/>
              <a:t>Karaciğerde mikrovasküler tıkanıklık</a:t>
            </a:r>
          </a:p>
          <a:p>
            <a:r>
              <a:rPr lang="tr-TR" dirty="0"/>
              <a:t>Karın ağrısı, kilo alımı, hepatomegali, </a:t>
            </a:r>
            <a:r>
              <a:rPr lang="tr-TR" dirty="0" err="1"/>
              <a:t>bilirubin</a:t>
            </a:r>
            <a:r>
              <a:rPr lang="tr-TR" dirty="0"/>
              <a:t> artışı</a:t>
            </a:r>
          </a:p>
          <a:p>
            <a:r>
              <a:rPr lang="tr-TR" dirty="0"/>
              <a:t>🔹 </a:t>
            </a:r>
            <a:r>
              <a:rPr lang="tr-TR" b="1" dirty="0"/>
              <a:t>6. Organ toksisiteleri</a:t>
            </a:r>
            <a:endParaRPr lang="tr-TR" dirty="0"/>
          </a:p>
          <a:p>
            <a:r>
              <a:rPr lang="tr-TR" dirty="0"/>
              <a:t>Akciğer: interstisyel akciğer hastalığı</a:t>
            </a:r>
          </a:p>
          <a:p>
            <a:r>
              <a:rPr lang="tr-TR" dirty="0"/>
              <a:t>Kalp: aritmi, kardiyomiyopati</a:t>
            </a:r>
          </a:p>
          <a:p>
            <a:r>
              <a:rPr lang="tr-TR" dirty="0"/>
              <a:t>Böbrek: nefrotoksisite</a:t>
            </a:r>
          </a:p>
          <a:p>
            <a:r>
              <a:rPr lang="tr-TR" dirty="0"/>
              <a:t>GİS: enterit, perforasyon riski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HKHN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242"/>
            <a:ext cx="8613228" cy="5322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🔬 </a:t>
            </a:r>
            <a:r>
              <a:rPr lang="tr-TR" b="1" dirty="0"/>
              <a:t>Tanım:</a:t>
            </a:r>
          </a:p>
          <a:p>
            <a:pPr marL="0" indent="0">
              <a:buNone/>
            </a:pPr>
            <a:br>
              <a:rPr lang="tr-TR" dirty="0"/>
            </a:br>
            <a:r>
              <a:rPr lang="tr-TR" dirty="0" err="1"/>
              <a:t>Hematopoietik</a:t>
            </a:r>
            <a:r>
              <a:rPr lang="tr-TR" dirty="0"/>
              <a:t> kök hücre nakli (HKHN), kemik iliği yetmezliği, hematolojik maligniteler veya kalıtsal kan hastalıkları gibi durumların tedavisinde kullanılan, hastaya sağlıklı </a:t>
            </a:r>
            <a:r>
              <a:rPr lang="tr-TR" dirty="0" err="1"/>
              <a:t>hematopoietik</a:t>
            </a:r>
            <a:r>
              <a:rPr lang="tr-TR" dirty="0"/>
              <a:t> (kan yapıcı) kök hücrelerin verilmesi işlemidir.</a:t>
            </a:r>
          </a:p>
          <a:p>
            <a:pPr marL="0" indent="0">
              <a:buNone/>
            </a:pPr>
            <a:r>
              <a:rPr lang="tr-TR" dirty="0"/>
              <a:t>🧬 </a:t>
            </a:r>
            <a:r>
              <a:rPr lang="tr-TR" b="1" dirty="0"/>
              <a:t>Amaç: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Fonksiyonel kemik iliğinin yeniden oluşturulması</a:t>
            </a:r>
          </a:p>
          <a:p>
            <a:r>
              <a:rPr lang="tr-TR" dirty="0"/>
              <a:t>Tümör yükünün azaltılması (özellikle </a:t>
            </a:r>
            <a:r>
              <a:rPr lang="tr-TR" dirty="0" err="1"/>
              <a:t>allojenik</a:t>
            </a:r>
            <a:r>
              <a:rPr lang="tr-TR" dirty="0"/>
              <a:t> nakilde GVL etkisi)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👥 </a:t>
            </a:r>
            <a:r>
              <a:rPr lang="tr-TR" b="1" dirty="0"/>
              <a:t>Nakil Türleri:</a:t>
            </a:r>
          </a:p>
          <a:p>
            <a:endParaRPr lang="tr-TR" dirty="0"/>
          </a:p>
          <a:p>
            <a:r>
              <a:rPr lang="tr-TR" b="1" dirty="0"/>
              <a:t>Otolog</a:t>
            </a:r>
            <a:r>
              <a:rPr lang="tr-TR" dirty="0"/>
              <a:t>: Hastanın kendi kök hücreleri kullanılır</a:t>
            </a:r>
          </a:p>
          <a:p>
            <a:r>
              <a:rPr lang="tr-TR" b="1" dirty="0" err="1"/>
              <a:t>Allojenik</a:t>
            </a:r>
            <a:r>
              <a:rPr lang="tr-TR" dirty="0"/>
              <a:t>: Uyumlu bir vericiden alınan hücreler kullanılır</a:t>
            </a:r>
          </a:p>
          <a:p>
            <a:r>
              <a:rPr lang="tr-TR" b="1" dirty="0" err="1"/>
              <a:t>Sinjenik</a:t>
            </a:r>
            <a:r>
              <a:rPr lang="tr-TR" dirty="0"/>
              <a:t>: Tek yumurta ikizinden alınır (nadir)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EA0C04-3D59-940F-7BFC-FD1F9D81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84742"/>
            <a:ext cx="8191041" cy="6147412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/>
              <a:t>Geç Dönem Komplikasyonları (100. günden sonra)</a:t>
            </a:r>
          </a:p>
          <a:p>
            <a:r>
              <a:rPr lang="tr-TR" dirty="0"/>
              <a:t>🔹 </a:t>
            </a:r>
            <a:r>
              <a:rPr lang="tr-TR" b="1" dirty="0"/>
              <a:t>1. Kronik GVHD</a:t>
            </a:r>
            <a:endParaRPr lang="tr-TR" dirty="0"/>
          </a:p>
          <a:p>
            <a:r>
              <a:rPr lang="tr-TR" dirty="0"/>
              <a:t>Cilt: skleroderma benzeri kalınlaşma</a:t>
            </a:r>
          </a:p>
          <a:p>
            <a:r>
              <a:rPr lang="tr-TR" dirty="0"/>
              <a:t>Ağız: ülser, mukozal kuruluk</a:t>
            </a:r>
          </a:p>
          <a:p>
            <a:r>
              <a:rPr lang="tr-TR" dirty="0"/>
              <a:t>Göz: kuru göz</a:t>
            </a:r>
          </a:p>
          <a:p>
            <a:r>
              <a:rPr lang="tr-TR" dirty="0"/>
              <a:t>Akciğer: </a:t>
            </a:r>
            <a:r>
              <a:rPr lang="tr-TR" dirty="0" err="1"/>
              <a:t>bronşiolitis</a:t>
            </a:r>
            <a:r>
              <a:rPr lang="tr-TR" dirty="0"/>
              <a:t> obliterans (BOOP)</a:t>
            </a:r>
          </a:p>
          <a:p>
            <a:r>
              <a:rPr lang="tr-TR" dirty="0"/>
              <a:t>🔹 </a:t>
            </a:r>
            <a:r>
              <a:rPr lang="tr-TR" b="1" dirty="0"/>
              <a:t>2. Geç enfeksiyonlar</a:t>
            </a:r>
            <a:endParaRPr lang="tr-TR" dirty="0"/>
          </a:p>
          <a:p>
            <a:r>
              <a:rPr lang="tr-TR" dirty="0" err="1"/>
              <a:t>Hipogammaglobulinemiye</a:t>
            </a:r>
            <a:r>
              <a:rPr lang="tr-TR" dirty="0"/>
              <a:t> bağlı </a:t>
            </a:r>
            <a:r>
              <a:rPr lang="tr-TR" dirty="0" err="1"/>
              <a:t>sinopulmoner</a:t>
            </a:r>
            <a:r>
              <a:rPr lang="tr-TR" dirty="0"/>
              <a:t> enfeksiyonlar</a:t>
            </a:r>
          </a:p>
          <a:p>
            <a:r>
              <a:rPr lang="tr-TR" dirty="0"/>
              <a:t>VZV (zona), EBV (post-transplant </a:t>
            </a:r>
            <a:r>
              <a:rPr lang="tr-TR" dirty="0" err="1"/>
              <a:t>lenfoproliferatif</a:t>
            </a:r>
            <a:r>
              <a:rPr lang="tr-TR" dirty="0"/>
              <a:t> hastalık)</a:t>
            </a:r>
          </a:p>
          <a:p>
            <a:r>
              <a:rPr lang="tr-TR" dirty="0" err="1"/>
              <a:t>Fungal</a:t>
            </a:r>
            <a:r>
              <a:rPr lang="tr-TR" dirty="0"/>
              <a:t> enfeksiyonlar devam edebilir</a:t>
            </a:r>
          </a:p>
          <a:p>
            <a:r>
              <a:rPr lang="tr-TR" dirty="0"/>
              <a:t>🔹 </a:t>
            </a:r>
            <a:r>
              <a:rPr lang="tr-TR" b="1" dirty="0"/>
              <a:t>3. İkincil kanserler</a:t>
            </a:r>
            <a:endParaRPr lang="tr-TR" dirty="0"/>
          </a:p>
          <a:p>
            <a:r>
              <a:rPr lang="tr-TR" dirty="0"/>
              <a:t>Uzun dönem </a:t>
            </a:r>
            <a:r>
              <a:rPr lang="tr-TR" dirty="0" err="1"/>
              <a:t>immünsüpresyon</a:t>
            </a:r>
            <a:r>
              <a:rPr lang="tr-TR" dirty="0"/>
              <a:t> ve radyoterapiye bağlı </a:t>
            </a:r>
            <a:r>
              <a:rPr lang="tr-TR" dirty="0" err="1"/>
              <a:t>solid</a:t>
            </a:r>
            <a:r>
              <a:rPr lang="tr-TR" dirty="0"/>
              <a:t> tümörler veya MDS/AML</a:t>
            </a:r>
          </a:p>
          <a:p>
            <a:r>
              <a:rPr lang="tr-TR" dirty="0"/>
              <a:t>🔹 </a:t>
            </a:r>
            <a:r>
              <a:rPr lang="tr-TR" b="1" dirty="0"/>
              <a:t>4. Endokrin ve metabolik bozukluklar</a:t>
            </a:r>
            <a:endParaRPr lang="tr-TR" dirty="0"/>
          </a:p>
          <a:p>
            <a:r>
              <a:rPr lang="tr-TR" dirty="0"/>
              <a:t>İnfertilite</a:t>
            </a:r>
          </a:p>
          <a:p>
            <a:r>
              <a:rPr lang="tr-TR" dirty="0"/>
              <a:t>Hipotiroidi</a:t>
            </a:r>
          </a:p>
          <a:p>
            <a:r>
              <a:rPr lang="tr-TR" dirty="0"/>
              <a:t>Büyüme geriliği (çocuklarda)</a:t>
            </a:r>
          </a:p>
          <a:p>
            <a:r>
              <a:rPr lang="tr-TR" dirty="0"/>
              <a:t>Osteoporoz</a:t>
            </a:r>
          </a:p>
          <a:p>
            <a:r>
              <a:rPr lang="tr-TR" dirty="0"/>
              <a:t>🔹 </a:t>
            </a:r>
            <a:r>
              <a:rPr lang="tr-TR" b="1" dirty="0"/>
              <a:t>5. Psikososyal etkiler</a:t>
            </a:r>
            <a:endParaRPr lang="tr-TR" dirty="0"/>
          </a:p>
          <a:p>
            <a:r>
              <a:rPr lang="tr-TR" dirty="0"/>
              <a:t>Depresyon, anksiyete</a:t>
            </a:r>
          </a:p>
          <a:p>
            <a:r>
              <a:rPr lang="tr-TR" dirty="0"/>
              <a:t>Uzun süreli hastaneye bağımlılık ve yaşam kalitesinde azalma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268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Başarı ve Prognoz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Hematopoietik</a:t>
            </a:r>
            <a:r>
              <a:rPr lang="tr-TR" b="1" dirty="0"/>
              <a:t> kök hücre nakli</a:t>
            </a:r>
            <a:r>
              <a:rPr lang="tr-TR" dirty="0"/>
              <a:t> sonrası </a:t>
            </a:r>
            <a:r>
              <a:rPr lang="tr-TR" dirty="0" err="1"/>
              <a:t>prognoz</a:t>
            </a:r>
            <a:r>
              <a:rPr lang="tr-TR" dirty="0"/>
              <a:t>, birçok faktöre bağlı olarak değişkenlik gösterir:</a:t>
            </a:r>
          </a:p>
          <a:p>
            <a:pPr marL="0" indent="0">
              <a:buNone/>
            </a:pPr>
            <a:r>
              <a:rPr lang="tr-TR" b="1" dirty="0">
                <a:highlight>
                  <a:srgbClr val="FFFF00"/>
                </a:highlight>
              </a:rPr>
              <a:t>Başarıyı Etkileyen Faktörler</a:t>
            </a:r>
          </a:p>
          <a:p>
            <a:r>
              <a:rPr lang="tr-TR" b="1" dirty="0"/>
              <a:t>Hastalığın tipi ve evresi</a:t>
            </a:r>
            <a:endParaRPr lang="tr-TR" dirty="0"/>
          </a:p>
          <a:p>
            <a:r>
              <a:rPr lang="tr-TR" dirty="0"/>
              <a:t>Nakil tipi (otolog </a:t>
            </a:r>
            <a:r>
              <a:rPr lang="tr-TR" dirty="0" err="1"/>
              <a:t>vs</a:t>
            </a:r>
            <a:r>
              <a:rPr lang="tr-TR" dirty="0"/>
              <a:t> </a:t>
            </a:r>
            <a:r>
              <a:rPr lang="tr-TR" dirty="0" err="1"/>
              <a:t>allojenik</a:t>
            </a:r>
            <a:r>
              <a:rPr lang="tr-TR" dirty="0"/>
              <a:t>)</a:t>
            </a:r>
          </a:p>
          <a:p>
            <a:r>
              <a:rPr lang="tr-TR" dirty="0"/>
              <a:t>HLA uyumu</a:t>
            </a:r>
          </a:p>
          <a:p>
            <a:r>
              <a:rPr lang="tr-TR" dirty="0"/>
              <a:t>Yaş, performans durumu</a:t>
            </a:r>
          </a:p>
          <a:p>
            <a:r>
              <a:rPr lang="tr-TR" dirty="0"/>
              <a:t>GVHD gelişimi</a:t>
            </a:r>
          </a:p>
          <a:p>
            <a:r>
              <a:rPr lang="tr-TR" dirty="0"/>
              <a:t>Enfeksiyon komplikasyonları</a:t>
            </a:r>
          </a:p>
          <a:p>
            <a:r>
              <a:rPr lang="tr-TR" dirty="0"/>
              <a:t>Nakil öncesi remisyon durumu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8FBD1A4-688E-C393-7113-C466BF948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60" y="417576"/>
            <a:ext cx="8182230" cy="124939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tr-TR" sz="3600" b="1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Hastalığa Göre 5 Yıllık Yaşam Oranları (yaklaşık):</a:t>
            </a:r>
          </a:p>
          <a:p>
            <a:pPr marL="0" marR="0" lvl="0" indent="0" algn="ctr" defTabSz="91440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endParaRPr kumimoji="0" lang="en-US" alt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5776" y="1733454"/>
            <a:ext cx="3429000" cy="18288"/>
          </a:xfrm>
          <a:custGeom>
            <a:avLst/>
            <a:gdLst>
              <a:gd name="connsiteX0" fmla="*/ 0 w 3429000"/>
              <a:gd name="connsiteY0" fmla="*/ 0 h 18288"/>
              <a:gd name="connsiteX1" fmla="*/ 685800 w 3429000"/>
              <a:gd name="connsiteY1" fmla="*/ 0 h 18288"/>
              <a:gd name="connsiteX2" fmla="*/ 1371600 w 3429000"/>
              <a:gd name="connsiteY2" fmla="*/ 0 h 18288"/>
              <a:gd name="connsiteX3" fmla="*/ 2057400 w 3429000"/>
              <a:gd name="connsiteY3" fmla="*/ 0 h 18288"/>
              <a:gd name="connsiteX4" fmla="*/ 2674620 w 3429000"/>
              <a:gd name="connsiteY4" fmla="*/ 0 h 18288"/>
              <a:gd name="connsiteX5" fmla="*/ 3429000 w 3429000"/>
              <a:gd name="connsiteY5" fmla="*/ 0 h 18288"/>
              <a:gd name="connsiteX6" fmla="*/ 3429000 w 3429000"/>
              <a:gd name="connsiteY6" fmla="*/ 18288 h 18288"/>
              <a:gd name="connsiteX7" fmla="*/ 2811780 w 3429000"/>
              <a:gd name="connsiteY7" fmla="*/ 18288 h 18288"/>
              <a:gd name="connsiteX8" fmla="*/ 2228850 w 3429000"/>
              <a:gd name="connsiteY8" fmla="*/ 18288 h 18288"/>
              <a:gd name="connsiteX9" fmla="*/ 1543050 w 3429000"/>
              <a:gd name="connsiteY9" fmla="*/ 18288 h 18288"/>
              <a:gd name="connsiteX10" fmla="*/ 925830 w 3429000"/>
              <a:gd name="connsiteY10" fmla="*/ 18288 h 18288"/>
              <a:gd name="connsiteX11" fmla="*/ 0 w 3429000"/>
              <a:gd name="connsiteY11" fmla="*/ 18288 h 18288"/>
              <a:gd name="connsiteX12" fmla="*/ 0 w 342900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29000" h="18288" fill="none" extrusionOk="0">
                <a:moveTo>
                  <a:pt x="0" y="0"/>
                </a:moveTo>
                <a:cubicBezTo>
                  <a:pt x="219865" y="20479"/>
                  <a:pt x="493281" y="26186"/>
                  <a:pt x="685800" y="0"/>
                </a:cubicBezTo>
                <a:cubicBezTo>
                  <a:pt x="878319" y="-26186"/>
                  <a:pt x="1121382" y="-11869"/>
                  <a:pt x="1371600" y="0"/>
                </a:cubicBezTo>
                <a:cubicBezTo>
                  <a:pt x="1621818" y="11869"/>
                  <a:pt x="1878793" y="32281"/>
                  <a:pt x="2057400" y="0"/>
                </a:cubicBezTo>
                <a:cubicBezTo>
                  <a:pt x="2236007" y="-32281"/>
                  <a:pt x="2433797" y="-18251"/>
                  <a:pt x="2674620" y="0"/>
                </a:cubicBezTo>
                <a:cubicBezTo>
                  <a:pt x="2915443" y="18251"/>
                  <a:pt x="3205923" y="-1443"/>
                  <a:pt x="3429000" y="0"/>
                </a:cubicBezTo>
                <a:cubicBezTo>
                  <a:pt x="3429442" y="4516"/>
                  <a:pt x="3428173" y="12266"/>
                  <a:pt x="3429000" y="18288"/>
                </a:cubicBezTo>
                <a:cubicBezTo>
                  <a:pt x="3221081" y="48608"/>
                  <a:pt x="3088001" y="8066"/>
                  <a:pt x="2811780" y="18288"/>
                </a:cubicBezTo>
                <a:cubicBezTo>
                  <a:pt x="2535559" y="28510"/>
                  <a:pt x="2481355" y="24898"/>
                  <a:pt x="2228850" y="18288"/>
                </a:cubicBezTo>
                <a:cubicBezTo>
                  <a:pt x="1976345" y="11679"/>
                  <a:pt x="1807520" y="48356"/>
                  <a:pt x="1543050" y="18288"/>
                </a:cubicBezTo>
                <a:cubicBezTo>
                  <a:pt x="1278580" y="-11780"/>
                  <a:pt x="1181944" y="5123"/>
                  <a:pt x="925830" y="18288"/>
                </a:cubicBezTo>
                <a:cubicBezTo>
                  <a:pt x="669716" y="31453"/>
                  <a:pt x="410304" y="34815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429000" h="18288" stroke="0" extrusionOk="0">
                <a:moveTo>
                  <a:pt x="0" y="0"/>
                </a:moveTo>
                <a:cubicBezTo>
                  <a:pt x="174095" y="-12874"/>
                  <a:pt x="443087" y="-14090"/>
                  <a:pt x="617220" y="0"/>
                </a:cubicBezTo>
                <a:cubicBezTo>
                  <a:pt x="791353" y="14090"/>
                  <a:pt x="1072677" y="8451"/>
                  <a:pt x="1200150" y="0"/>
                </a:cubicBezTo>
                <a:cubicBezTo>
                  <a:pt x="1327623" y="-8451"/>
                  <a:pt x="1526638" y="19866"/>
                  <a:pt x="1817370" y="0"/>
                </a:cubicBezTo>
                <a:cubicBezTo>
                  <a:pt x="2108102" y="-19866"/>
                  <a:pt x="2221289" y="26161"/>
                  <a:pt x="2503170" y="0"/>
                </a:cubicBezTo>
                <a:cubicBezTo>
                  <a:pt x="2785051" y="-26161"/>
                  <a:pt x="3022134" y="39178"/>
                  <a:pt x="3429000" y="0"/>
                </a:cubicBezTo>
                <a:cubicBezTo>
                  <a:pt x="3429577" y="4624"/>
                  <a:pt x="3429819" y="11191"/>
                  <a:pt x="3429000" y="18288"/>
                </a:cubicBezTo>
                <a:cubicBezTo>
                  <a:pt x="3103464" y="593"/>
                  <a:pt x="2887909" y="22940"/>
                  <a:pt x="2743200" y="18288"/>
                </a:cubicBezTo>
                <a:cubicBezTo>
                  <a:pt x="2598491" y="13636"/>
                  <a:pt x="2362615" y="10656"/>
                  <a:pt x="1988820" y="18288"/>
                </a:cubicBezTo>
                <a:cubicBezTo>
                  <a:pt x="1615025" y="25920"/>
                  <a:pt x="1580494" y="3693"/>
                  <a:pt x="1405890" y="18288"/>
                </a:cubicBezTo>
                <a:cubicBezTo>
                  <a:pt x="1231286" y="32884"/>
                  <a:pt x="885259" y="-16285"/>
                  <a:pt x="651510" y="18288"/>
                </a:cubicBezTo>
                <a:cubicBezTo>
                  <a:pt x="417761" y="52861"/>
                  <a:pt x="138362" y="-13856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F5910838-D7F2-35C7-BB8B-463372922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736120"/>
              </p:ext>
            </p:extLst>
          </p:nvPr>
        </p:nvGraphicFramePr>
        <p:xfrm>
          <a:off x="240030" y="2259683"/>
          <a:ext cx="8661655" cy="371341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70389">
                  <a:extLst>
                    <a:ext uri="{9D8B030D-6E8A-4147-A177-3AD203B41FA5}">
                      <a16:colId xmlns:a16="http://schemas.microsoft.com/office/drawing/2014/main" val="3395105131"/>
                    </a:ext>
                  </a:extLst>
                </a:gridCol>
                <a:gridCol w="2675428">
                  <a:extLst>
                    <a:ext uri="{9D8B030D-6E8A-4147-A177-3AD203B41FA5}">
                      <a16:colId xmlns:a16="http://schemas.microsoft.com/office/drawing/2014/main" val="891196559"/>
                    </a:ext>
                  </a:extLst>
                </a:gridCol>
                <a:gridCol w="2915838">
                  <a:extLst>
                    <a:ext uri="{9D8B030D-6E8A-4147-A177-3AD203B41FA5}">
                      <a16:colId xmlns:a16="http://schemas.microsoft.com/office/drawing/2014/main" val="2613748165"/>
                    </a:ext>
                  </a:extLst>
                </a:gridCol>
              </a:tblGrid>
              <a:tr h="530488"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Hastalık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Otolog Nakil (%)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Allojenik Nakil (%)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190837566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AML (yüksek risk)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40–60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1274279675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ALL (erişkin)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30–50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3016866002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Multiple Miyelom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50–70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4232902081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Lenfoma (relaps/refrakter)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40–60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30–50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3713523882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Aplastik Anemi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70–90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4210905194"/>
                  </a:ext>
                </a:extLst>
              </a:tr>
              <a:tr h="530488">
                <a:tc>
                  <a:txBody>
                    <a:bodyPr/>
                    <a:lstStyle/>
                    <a:p>
                      <a:r>
                        <a:rPr lang="tr-TR" sz="1600" b="1" cap="none" spc="0">
                          <a:solidFill>
                            <a:schemeClr val="tx1"/>
                          </a:solidFill>
                        </a:rPr>
                        <a:t>Talasemi major (erken nakil)</a:t>
                      </a:r>
                      <a:endParaRPr lang="tr-TR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3640" marR="123640" marT="61820" marB="93448" anchor="ctr"/>
                </a:tc>
                <a:tc>
                  <a:txBody>
                    <a:bodyPr/>
                    <a:lstStyle/>
                    <a:p>
                      <a:r>
                        <a:rPr lang="tr-TR" sz="1600" cap="none" spc="0" dirty="0">
                          <a:solidFill>
                            <a:schemeClr val="tx1"/>
                          </a:solidFill>
                        </a:rPr>
                        <a:t>&gt;85</a:t>
                      </a:r>
                    </a:p>
                  </a:txBody>
                  <a:tcPr marL="123640" marR="123640" marT="61820" marB="93448" anchor="ctr"/>
                </a:tc>
                <a:extLst>
                  <a:ext uri="{0D108BD9-81ED-4DB2-BD59-A6C34878D82A}">
                    <a16:rowId xmlns:a16="http://schemas.microsoft.com/office/drawing/2014/main" val="3841638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981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Türkiye'de HKHN Uygulamaları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b="1" dirty="0"/>
              <a:t>1. Nakil Merkezleri</a:t>
            </a:r>
          </a:p>
          <a:p>
            <a:r>
              <a:rPr lang="tr-TR" dirty="0"/>
              <a:t>Türkiye’de &gt;100 lisanslı HKHN merkezi bulunmaktadır</a:t>
            </a:r>
          </a:p>
          <a:p>
            <a:pPr marL="0" indent="0">
              <a:buNone/>
            </a:pPr>
            <a:r>
              <a:rPr lang="tr-TR" b="1" dirty="0"/>
              <a:t>2. TÜRKÖK Projesi (Türkiye Kök Hücre Koordinasyon Merkezi)</a:t>
            </a:r>
          </a:p>
          <a:p>
            <a:r>
              <a:rPr lang="tr-TR" dirty="0"/>
              <a:t>2014’te T.C. Sağlık Bakanlığı tarafından başlatıldı</a:t>
            </a:r>
          </a:p>
          <a:p>
            <a:r>
              <a:rPr lang="tr-TR" b="1" dirty="0"/>
              <a:t>Gönüllü kök hücre donörü bankası</a:t>
            </a:r>
            <a:endParaRPr lang="tr-TR" dirty="0"/>
          </a:p>
          <a:p>
            <a:r>
              <a:rPr lang="tr-TR" dirty="0"/>
              <a:t>Hedef: Uyumlu verici arayan hastalar için </a:t>
            </a:r>
            <a:r>
              <a:rPr lang="tr-TR" b="1" dirty="0"/>
              <a:t>ulusal bir kaynak</a:t>
            </a:r>
            <a:r>
              <a:rPr lang="tr-TR" dirty="0"/>
              <a:t> oluşturmak</a:t>
            </a:r>
          </a:p>
          <a:p>
            <a:r>
              <a:rPr lang="tr-TR" dirty="0"/>
              <a:t>Eşleşme durumunda gönüllüden kök hücre alınarak hasta için kullanılır</a:t>
            </a:r>
          </a:p>
          <a:p>
            <a:endParaRPr lang="tr-TR" b="1" dirty="0"/>
          </a:p>
          <a:p>
            <a:pPr marL="0" indent="0">
              <a:buNone/>
            </a:pPr>
            <a:r>
              <a:rPr lang="tr-TR" b="1" dirty="0"/>
              <a:t> 3. Mevzuat ve Etik Uygulamalar</a:t>
            </a:r>
          </a:p>
          <a:p>
            <a:r>
              <a:rPr lang="tr-TR" b="1" dirty="0"/>
              <a:t>Etik onam</a:t>
            </a:r>
            <a:r>
              <a:rPr lang="tr-TR" dirty="0"/>
              <a:t> zorunludur (hasta ve verici)</a:t>
            </a:r>
          </a:p>
          <a:p>
            <a:r>
              <a:rPr lang="tr-TR" b="1" dirty="0"/>
              <a:t>Donör hakları</a:t>
            </a:r>
            <a:r>
              <a:rPr lang="tr-TR" dirty="0"/>
              <a:t> titizlikle korunur</a:t>
            </a:r>
          </a:p>
          <a:p>
            <a:r>
              <a:rPr lang="tr-TR" b="1" dirty="0"/>
              <a:t>Sağlık Bakanlığı</a:t>
            </a:r>
            <a:r>
              <a:rPr lang="tr-TR" dirty="0"/>
              <a:t> denetiminde yürütülen kayıt, saklama, izlem prosedürleri vardır</a:t>
            </a:r>
          </a:p>
          <a:p>
            <a:r>
              <a:rPr lang="tr-TR" dirty="0"/>
              <a:t>Ulusal ve uluslararası rehberler (EBMT, JACIE) esas alınır</a:t>
            </a:r>
          </a:p>
          <a:p>
            <a:r>
              <a:rPr lang="tr-TR" dirty="0"/>
              <a:t>📌 Kordon kanı bankacılığı için özel mevzuatlar ve ruhsatlandırma şartları uygulanır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Sonuç ve Sorular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🔹 </a:t>
            </a:r>
            <a:r>
              <a:rPr lang="tr-TR" b="1" dirty="0" err="1"/>
              <a:t>Hematopoietik</a:t>
            </a:r>
            <a:r>
              <a:rPr lang="tr-TR" b="1" dirty="0"/>
              <a:t> kök hücre nakli (HKHN)</a:t>
            </a:r>
            <a:r>
              <a:rPr lang="tr-TR" dirty="0"/>
              <a:t>, birçok </a:t>
            </a:r>
            <a:r>
              <a:rPr lang="tr-TR" dirty="0" err="1"/>
              <a:t>malign</a:t>
            </a:r>
            <a:r>
              <a:rPr lang="tr-TR" dirty="0"/>
              <a:t> ve </a:t>
            </a:r>
            <a:r>
              <a:rPr lang="tr-TR" dirty="0" err="1"/>
              <a:t>non-malign</a:t>
            </a:r>
            <a:r>
              <a:rPr lang="tr-TR" dirty="0"/>
              <a:t> hematolojik hastalık için potansiyel olarak </a:t>
            </a:r>
            <a:r>
              <a:rPr lang="tr-TR" b="1" dirty="0"/>
              <a:t>kür sağlayan</a:t>
            </a:r>
            <a:r>
              <a:rPr lang="tr-TR" dirty="0"/>
              <a:t> bir tedavi yöntemidir.</a:t>
            </a:r>
          </a:p>
          <a:p>
            <a:r>
              <a:rPr lang="tr-TR" dirty="0"/>
              <a:t>🔹 </a:t>
            </a:r>
            <a:r>
              <a:rPr lang="tr-TR" b="1" dirty="0"/>
              <a:t>Otolog ve </a:t>
            </a:r>
            <a:r>
              <a:rPr lang="tr-TR" b="1" dirty="0" err="1"/>
              <a:t>allojenik</a:t>
            </a:r>
            <a:r>
              <a:rPr lang="tr-TR" b="1" dirty="0"/>
              <a:t> nakil</a:t>
            </a:r>
            <a:r>
              <a:rPr lang="tr-TR" dirty="0"/>
              <a:t>, farklı endikasyonlara ve risk profillerine sahiptir.</a:t>
            </a:r>
          </a:p>
          <a:p>
            <a:r>
              <a:rPr lang="tr-TR" dirty="0"/>
              <a:t>🔹 </a:t>
            </a:r>
            <a:r>
              <a:rPr lang="tr-TR" b="1" dirty="0"/>
              <a:t>GVHD ve GVL</a:t>
            </a:r>
            <a:r>
              <a:rPr lang="tr-TR" dirty="0"/>
              <a:t>, </a:t>
            </a:r>
            <a:r>
              <a:rPr lang="tr-TR" dirty="0" err="1"/>
              <a:t>allojenik</a:t>
            </a:r>
            <a:r>
              <a:rPr lang="tr-TR" dirty="0"/>
              <a:t> naklin hem zorluğu hem avantajıdır.</a:t>
            </a:r>
          </a:p>
          <a:p>
            <a:r>
              <a:rPr lang="tr-TR" dirty="0"/>
              <a:t>🔹 Başarı oranı; </a:t>
            </a:r>
            <a:r>
              <a:rPr lang="tr-TR" b="1" dirty="0"/>
              <a:t>hastalık tipi, nakil zamanı, donör uyumu ve merkez tecrübesi</a:t>
            </a:r>
            <a:r>
              <a:rPr lang="tr-TR" dirty="0"/>
              <a:t> ile yakından ilişkilidir.</a:t>
            </a:r>
          </a:p>
          <a:p>
            <a:r>
              <a:rPr lang="tr-TR" dirty="0"/>
              <a:t>🔹 </a:t>
            </a:r>
            <a:r>
              <a:rPr lang="tr-TR" b="1" dirty="0"/>
              <a:t>Yeni tedavi yaklaşımları (CAR-T, gen tedavisi, MRD takibi)</a:t>
            </a:r>
            <a:r>
              <a:rPr lang="tr-TR" dirty="0"/>
              <a:t> nakil uygulamalarını dönüştürmektedir.</a:t>
            </a:r>
          </a:p>
          <a:p>
            <a:r>
              <a:rPr lang="tr-TR"/>
              <a:t>🔹 Türkiye'de nakil uygulamaları, </a:t>
            </a:r>
            <a:r>
              <a:rPr lang="tr-TR" b="1"/>
              <a:t>TÜRKÖK gibi ulusal sistemler</a:t>
            </a:r>
            <a:r>
              <a:rPr lang="tr-TR"/>
              <a:t> ile genişlemektedir.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1B6AE749-E8E6-D6F8-12E7-6453840B6C30}"/>
              </a:ext>
            </a:extLst>
          </p:cNvPr>
          <p:cNvSpPr/>
          <p:nvPr/>
        </p:nvSpPr>
        <p:spPr>
          <a:xfrm>
            <a:off x="836676" y="548640"/>
            <a:ext cx="7626096" cy="117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5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Tarihçe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10C66AD-B5A4-8806-A361-AFA6AB99533C}"/>
              </a:ext>
            </a:extLst>
          </p:cNvPr>
          <p:cNvSpPr txBox="1"/>
          <p:nvPr/>
        </p:nvSpPr>
        <p:spPr>
          <a:xfrm>
            <a:off x="425195" y="2018806"/>
            <a:ext cx="8203797" cy="470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📜 </a:t>
            </a:r>
            <a:r>
              <a:rPr lang="en-US" sz="1600" b="1" i="0" u="none" strike="noStrike" dirty="0">
                <a:effectLst/>
              </a:rPr>
              <a:t>1950’ler – İlk </a:t>
            </a:r>
            <a:r>
              <a:rPr lang="en-US" sz="1600" b="1" i="0" u="none" strike="noStrike" dirty="0" err="1">
                <a:effectLst/>
              </a:rPr>
              <a:t>Denemeler</a:t>
            </a:r>
            <a:r>
              <a:rPr lang="en-US" sz="1600" b="1" i="0" u="none" strike="noStrike" dirty="0">
                <a:effectLst/>
              </a:rPr>
              <a:t>: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 err="1">
                <a:effectLst/>
              </a:rPr>
              <a:t>Radyasyonla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hasarlanmış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kemik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iliği</a:t>
            </a:r>
            <a:r>
              <a:rPr lang="en-US" sz="1600" b="0" i="0" u="none" strike="noStrike" dirty="0">
                <a:effectLst/>
              </a:rPr>
              <a:t>, </a:t>
            </a:r>
            <a:r>
              <a:rPr lang="en-US" sz="1600" b="0" i="0" u="none" strike="noStrike" dirty="0" err="1">
                <a:effectLst/>
              </a:rPr>
              <a:t>sağlıklı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kök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hücrelerle</a:t>
            </a:r>
            <a:r>
              <a:rPr lang="en-US" sz="1600" b="0" i="0" u="none" strike="noStrike" dirty="0">
                <a:effectLst/>
              </a:rPr>
              <a:t> restore </a:t>
            </a:r>
            <a:r>
              <a:rPr lang="en-US" sz="1600" b="0" i="0" u="none" strike="noStrike" dirty="0" err="1">
                <a:effectLst/>
              </a:rPr>
              <a:t>edilmeye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çalışıldı</a:t>
            </a:r>
            <a:r>
              <a:rPr lang="en-US" sz="1600" b="0" i="0" u="none" strike="noStrike" dirty="0">
                <a:effectLst/>
              </a:rPr>
              <a:t> (fare </a:t>
            </a:r>
            <a:r>
              <a:rPr lang="en-US" sz="1600" b="0" i="0" u="none" strike="noStrike" dirty="0" err="1">
                <a:effectLst/>
              </a:rPr>
              <a:t>deneyleri</a:t>
            </a:r>
            <a:r>
              <a:rPr lang="en-US" sz="1600" b="0" i="0" u="none" strike="noStrike" dirty="0">
                <a:effectLst/>
              </a:rPr>
              <a:t>).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İlk </a:t>
            </a:r>
            <a:r>
              <a:rPr lang="en-US" sz="1600" b="0" i="0" u="none" strike="noStrike" dirty="0" err="1">
                <a:effectLst/>
              </a:rPr>
              <a:t>başarılı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kök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hücre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nakli</a:t>
            </a:r>
            <a:r>
              <a:rPr lang="en-US" sz="1600" b="0" i="0" u="none" strike="noStrike" dirty="0">
                <a:effectLst/>
              </a:rPr>
              <a:t>, 1957’de Thomas </a:t>
            </a:r>
            <a:r>
              <a:rPr lang="en-US" sz="1600" b="0" i="0" u="none" strike="noStrike" dirty="0" err="1">
                <a:effectLst/>
              </a:rPr>
              <a:t>ve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arkadaşları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tarafından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yapıldı</a:t>
            </a:r>
            <a:r>
              <a:rPr lang="en-US" sz="1600" b="0" i="0" u="none" strike="noStrike" dirty="0">
                <a:effectLst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🏥 </a:t>
            </a:r>
            <a:r>
              <a:rPr lang="en-US" sz="1600" b="1" i="0" u="none" strike="noStrike" dirty="0">
                <a:effectLst/>
              </a:rPr>
              <a:t>1968 – İlk </a:t>
            </a:r>
            <a:r>
              <a:rPr lang="en-US" sz="1600" b="1" i="0" u="none" strike="noStrike" dirty="0" err="1">
                <a:effectLst/>
              </a:rPr>
              <a:t>Klinik</a:t>
            </a:r>
            <a:r>
              <a:rPr lang="en-US" sz="1600" b="1" i="0" u="none" strike="noStrike" dirty="0">
                <a:effectLst/>
              </a:rPr>
              <a:t> </a:t>
            </a:r>
            <a:r>
              <a:rPr lang="en-US" sz="1600" b="1" i="0" u="none" strike="noStrike" dirty="0" err="1">
                <a:effectLst/>
              </a:rPr>
              <a:t>Uygulama</a:t>
            </a:r>
            <a:r>
              <a:rPr lang="en-US" sz="1600" b="1" i="0" u="none" strike="noStrike" dirty="0">
                <a:effectLst/>
              </a:rPr>
              <a:t>: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İlk </a:t>
            </a:r>
            <a:r>
              <a:rPr lang="en-US" sz="1600" b="0" i="0" u="none" strike="noStrike" dirty="0" err="1">
                <a:effectLst/>
              </a:rPr>
              <a:t>insan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allojenik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kemik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iliği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nakli</a:t>
            </a:r>
            <a:r>
              <a:rPr lang="en-US" sz="1600" b="0" i="0" u="none" strike="noStrike" dirty="0">
                <a:effectLst/>
              </a:rPr>
              <a:t>, </a:t>
            </a:r>
            <a:r>
              <a:rPr lang="en-US" sz="1600" b="0" i="0" u="none" strike="noStrike" dirty="0" err="1">
                <a:effectLst/>
              </a:rPr>
              <a:t>ağır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kombine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immün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yetmezlikli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bir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çocuğa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başarıyla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uygulandı</a:t>
            </a:r>
            <a:r>
              <a:rPr lang="en-US" sz="1600" b="0" i="0" u="none" strike="noStrike" dirty="0">
                <a:effectLst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🔬 </a:t>
            </a:r>
            <a:r>
              <a:rPr lang="en-US" sz="1600" b="1" i="0" u="none" strike="noStrike" dirty="0">
                <a:effectLst/>
              </a:rPr>
              <a:t>1980’ler – </a:t>
            </a:r>
            <a:r>
              <a:rPr lang="en-US" sz="1600" b="1" i="0" u="none" strike="noStrike" dirty="0" err="1">
                <a:effectLst/>
              </a:rPr>
              <a:t>Otolog</a:t>
            </a:r>
            <a:r>
              <a:rPr lang="en-US" sz="1600" b="1" i="0" u="none" strike="noStrike" dirty="0">
                <a:effectLst/>
              </a:rPr>
              <a:t> </a:t>
            </a:r>
            <a:r>
              <a:rPr lang="en-US" sz="1600" b="1" i="0" u="none" strike="noStrike" dirty="0" err="1">
                <a:effectLst/>
              </a:rPr>
              <a:t>Nakiller</a:t>
            </a:r>
            <a:r>
              <a:rPr lang="en-US" sz="1600" b="1" i="0" u="none" strike="noStrike" dirty="0">
                <a:effectLst/>
              </a:rPr>
              <a:t>: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Yüksek </a:t>
            </a:r>
            <a:r>
              <a:rPr lang="en-US" sz="1600" b="0" i="0" u="none" strike="noStrike" dirty="0" err="1">
                <a:effectLst/>
              </a:rPr>
              <a:t>doz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kemoterapiden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sonra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hastanın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kendi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kök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hücrelerinin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nakli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yaygınlaştı</a:t>
            </a:r>
            <a:r>
              <a:rPr lang="en-US" sz="1600" b="0" i="0" u="none" strike="noStrike" dirty="0">
                <a:effectLst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🧪 </a:t>
            </a:r>
            <a:r>
              <a:rPr lang="en-US" sz="1600" b="1" i="0" u="none" strike="noStrike" dirty="0">
                <a:effectLst/>
              </a:rPr>
              <a:t>1990’lar – </a:t>
            </a:r>
            <a:r>
              <a:rPr lang="en-US" sz="1600" b="1" i="0" u="none" strike="noStrike" dirty="0" err="1">
                <a:effectLst/>
              </a:rPr>
              <a:t>Periferik</a:t>
            </a:r>
            <a:r>
              <a:rPr lang="en-US" sz="1600" b="1" i="0" u="none" strike="noStrike" dirty="0">
                <a:effectLst/>
              </a:rPr>
              <a:t> Kök </a:t>
            </a:r>
            <a:r>
              <a:rPr lang="en-US" sz="1600" b="1" i="0" u="none" strike="noStrike" dirty="0" err="1">
                <a:effectLst/>
              </a:rPr>
              <a:t>Hücre</a:t>
            </a:r>
            <a:r>
              <a:rPr lang="en-US" sz="1600" b="1" i="0" u="none" strike="noStrike" dirty="0">
                <a:effectLst/>
              </a:rPr>
              <a:t> </a:t>
            </a:r>
            <a:r>
              <a:rPr lang="en-US" sz="1600" b="1" i="0" u="none" strike="noStrike" dirty="0" err="1">
                <a:effectLst/>
              </a:rPr>
              <a:t>Kullanımı</a:t>
            </a:r>
            <a:r>
              <a:rPr lang="en-US" sz="1600" b="1" i="0" u="none" strike="noStrike" dirty="0">
                <a:effectLst/>
              </a:rPr>
              <a:t>: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 err="1">
                <a:effectLst/>
              </a:rPr>
              <a:t>Kemik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iliği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yerine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periferik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kan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kök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hücrelerinin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kullanımı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arttı</a:t>
            </a:r>
            <a:r>
              <a:rPr lang="en-US" sz="1600" b="0" i="0" u="none" strike="noStrike" dirty="0">
                <a:effectLst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 err="1">
                <a:effectLst/>
              </a:rPr>
              <a:t>Aferez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ve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mobilizasyon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teknikleri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gelişti</a:t>
            </a:r>
            <a:r>
              <a:rPr lang="en-US" sz="1600" b="0" i="0" u="none" strike="noStrike" dirty="0">
                <a:effectLst/>
              </a:rPr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🌐 </a:t>
            </a:r>
            <a:r>
              <a:rPr lang="en-US" sz="1600" b="1" i="0" u="none" strike="noStrike" dirty="0" err="1">
                <a:effectLst/>
              </a:rPr>
              <a:t>Günümüz</a:t>
            </a:r>
            <a:r>
              <a:rPr lang="en-US" sz="1600" b="1" i="0" u="none" strike="noStrike" dirty="0">
                <a:effectLst/>
              </a:rPr>
              <a:t>: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</a:rPr>
              <a:t>CAR-T </a:t>
            </a:r>
            <a:r>
              <a:rPr lang="en-US" sz="1600" b="0" i="0" u="none" strike="noStrike" dirty="0" err="1">
                <a:effectLst/>
              </a:rPr>
              <a:t>hücre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tedavileri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ile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kombine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uygulamalar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 err="1">
                <a:effectLst/>
              </a:rPr>
              <a:t>Genetik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hastalıklarda</a:t>
            </a:r>
            <a:r>
              <a:rPr lang="en-US" sz="1600" b="0" i="0" u="none" strike="noStrike" dirty="0">
                <a:effectLst/>
              </a:rPr>
              <a:t> gen </a:t>
            </a:r>
            <a:r>
              <a:rPr lang="en-US" sz="1600" b="0" i="0" u="none" strike="noStrike" dirty="0" err="1">
                <a:effectLst/>
              </a:rPr>
              <a:t>düzeltmeye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yönelik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nakiller</a:t>
            </a:r>
            <a:endParaRPr lang="en-US" sz="1600" b="0" i="0" u="none" strike="noStrike" dirty="0">
              <a:effectLst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dirty="0" err="1">
                <a:effectLst/>
              </a:rPr>
              <a:t>Uluslararası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donör</a:t>
            </a:r>
            <a:r>
              <a:rPr lang="en-US" sz="1600" b="0" i="0" u="none" strike="noStrike" dirty="0">
                <a:effectLst/>
              </a:rPr>
              <a:t> </a:t>
            </a:r>
            <a:r>
              <a:rPr lang="en-US" sz="1600" b="0" i="0" u="none" strike="noStrike" dirty="0" err="1">
                <a:effectLst/>
              </a:rPr>
              <a:t>havuzları</a:t>
            </a:r>
            <a:r>
              <a:rPr lang="en-US" sz="1600" b="0" i="0" u="none" strike="noStrike" dirty="0">
                <a:effectLst/>
              </a:rPr>
              <a:t> (</a:t>
            </a:r>
            <a:r>
              <a:rPr lang="en-US" sz="1600" b="0" i="0" u="none" strike="noStrike" dirty="0" err="1">
                <a:effectLst/>
              </a:rPr>
              <a:t>örn</a:t>
            </a:r>
            <a:r>
              <a:rPr lang="en-US" sz="1600" b="0" i="0" u="none" strike="noStrike" dirty="0">
                <a:effectLst/>
              </a:rPr>
              <a:t>. TÜRKÖK, DKMS)</a:t>
            </a:r>
          </a:p>
        </p:txBody>
      </p:sp>
    </p:spTree>
    <p:extLst>
      <p:ext uri="{BB962C8B-B14F-4D97-AF65-F5344CB8AC3E}">
        <p14:creationId xmlns:p14="http://schemas.microsoft.com/office/powerpoint/2010/main" val="132151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Kök Hücre Tanımı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347A61-A8A5-5DA1-AABD-D59B04869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9480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8899" y="918266"/>
            <a:ext cx="529596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8409" y="643467"/>
            <a:ext cx="315230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8790" y="643467"/>
            <a:ext cx="8200127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5835E54F-7D30-5F0A-8C65-2220959E4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837059"/>
              </p:ext>
            </p:extLst>
          </p:nvPr>
        </p:nvGraphicFramePr>
        <p:xfrm>
          <a:off x="630622" y="1463919"/>
          <a:ext cx="7788164" cy="409605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93289">
                  <a:extLst>
                    <a:ext uri="{9D8B030D-6E8A-4147-A177-3AD203B41FA5}">
                      <a16:colId xmlns:a16="http://schemas.microsoft.com/office/drawing/2014/main" val="257690648"/>
                    </a:ext>
                  </a:extLst>
                </a:gridCol>
                <a:gridCol w="3164493">
                  <a:extLst>
                    <a:ext uri="{9D8B030D-6E8A-4147-A177-3AD203B41FA5}">
                      <a16:colId xmlns:a16="http://schemas.microsoft.com/office/drawing/2014/main" val="151317310"/>
                    </a:ext>
                  </a:extLst>
                </a:gridCol>
                <a:gridCol w="2930382">
                  <a:extLst>
                    <a:ext uri="{9D8B030D-6E8A-4147-A177-3AD203B41FA5}">
                      <a16:colId xmlns:a16="http://schemas.microsoft.com/office/drawing/2014/main" val="1697283787"/>
                    </a:ext>
                  </a:extLst>
                </a:gridCol>
              </a:tblGrid>
              <a:tr h="591331">
                <a:tc>
                  <a:txBody>
                    <a:bodyPr/>
                    <a:lstStyle/>
                    <a:p>
                      <a:r>
                        <a:rPr lang="tr-TR" sz="1700" cap="none" spc="0" dirty="0">
                          <a:solidFill>
                            <a:schemeClr val="tx1"/>
                          </a:solidFill>
                        </a:rPr>
                        <a:t>Tür</a:t>
                      </a: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Tanım</a:t>
                      </a: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 marL="92478" marR="132112" marT="26422" marB="198168" anchor="ctr"/>
                </a:tc>
                <a:extLst>
                  <a:ext uri="{0D108BD9-81ED-4DB2-BD59-A6C34878D82A}">
                    <a16:rowId xmlns:a16="http://schemas.microsoft.com/office/drawing/2014/main" val="1818815249"/>
                  </a:ext>
                </a:extLst>
              </a:tr>
              <a:tr h="1168241">
                <a:tc>
                  <a:txBody>
                    <a:bodyPr/>
                    <a:lstStyle/>
                    <a:p>
                      <a:r>
                        <a:rPr lang="tr-TR" sz="1700" b="1" cap="none" spc="0">
                          <a:solidFill>
                            <a:schemeClr val="tx1"/>
                          </a:solidFill>
                        </a:rPr>
                        <a:t>Totipotent</a:t>
                      </a:r>
                      <a:endParaRPr lang="tr-TR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Tüm embriyonik + ekstraembriyonik dokulara dönüşebilir</a:t>
                      </a: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Zigot (ilk 1-3 gün)</a:t>
                      </a:r>
                    </a:p>
                  </a:txBody>
                  <a:tcPr marL="92478" marR="132112" marT="26422" marB="198168" anchor="ctr"/>
                </a:tc>
                <a:extLst>
                  <a:ext uri="{0D108BD9-81ED-4DB2-BD59-A6C34878D82A}">
                    <a16:rowId xmlns:a16="http://schemas.microsoft.com/office/drawing/2014/main" val="3956835704"/>
                  </a:ext>
                </a:extLst>
              </a:tr>
              <a:tr h="1168241">
                <a:tc>
                  <a:txBody>
                    <a:bodyPr/>
                    <a:lstStyle/>
                    <a:p>
                      <a:r>
                        <a:rPr lang="tr-TR" sz="1700" b="1" cap="none" spc="0">
                          <a:solidFill>
                            <a:schemeClr val="tx1"/>
                          </a:solidFill>
                        </a:rPr>
                        <a:t>Pluripotent</a:t>
                      </a:r>
                      <a:endParaRPr lang="tr-TR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Tüm embriyonik hücre tiplerine dönüşebilir (vücut hücreleri)</a:t>
                      </a: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Embriyonik kök hücreler</a:t>
                      </a:r>
                    </a:p>
                  </a:txBody>
                  <a:tcPr marL="92478" marR="132112" marT="26422" marB="198168" anchor="ctr"/>
                </a:tc>
                <a:extLst>
                  <a:ext uri="{0D108BD9-81ED-4DB2-BD59-A6C34878D82A}">
                    <a16:rowId xmlns:a16="http://schemas.microsoft.com/office/drawing/2014/main" val="2267821364"/>
                  </a:ext>
                </a:extLst>
              </a:tr>
              <a:tr h="1168241">
                <a:tc>
                  <a:txBody>
                    <a:bodyPr/>
                    <a:lstStyle/>
                    <a:p>
                      <a:r>
                        <a:rPr lang="tr-TR" sz="1700" b="1" cap="none" spc="0">
                          <a:solidFill>
                            <a:schemeClr val="tx1"/>
                          </a:solidFill>
                        </a:rPr>
                        <a:t>Multipotent</a:t>
                      </a:r>
                      <a:endParaRPr lang="tr-TR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cap="none" spc="0">
                          <a:solidFill>
                            <a:schemeClr val="tx1"/>
                          </a:solidFill>
                        </a:rPr>
                        <a:t>Sadece belirli doku/organ sistemlerine ait hücrelere dönüşebilir</a:t>
                      </a:r>
                    </a:p>
                  </a:txBody>
                  <a:tcPr marL="92478" marR="132112" marT="26422" marB="198168" anchor="ctr"/>
                </a:tc>
                <a:tc>
                  <a:txBody>
                    <a:bodyPr/>
                    <a:lstStyle/>
                    <a:p>
                      <a:r>
                        <a:rPr lang="tr-TR" sz="1700" b="1" cap="none" spc="0" dirty="0" err="1">
                          <a:solidFill>
                            <a:schemeClr val="tx1"/>
                          </a:solidFill>
                        </a:rPr>
                        <a:t>Hematopoietik</a:t>
                      </a:r>
                      <a:r>
                        <a:rPr lang="tr-TR" sz="1700" b="1" cap="none" spc="0" dirty="0">
                          <a:solidFill>
                            <a:schemeClr val="tx1"/>
                          </a:solidFill>
                        </a:rPr>
                        <a:t> kök hücreler</a:t>
                      </a:r>
                      <a:endParaRPr lang="tr-TR" sz="17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478" marR="132112" marT="26422" marB="198168" anchor="ctr"/>
                </a:tc>
                <a:extLst>
                  <a:ext uri="{0D108BD9-81ED-4DB2-BD59-A6C34878D82A}">
                    <a16:rowId xmlns:a16="http://schemas.microsoft.com/office/drawing/2014/main" val="1789616391"/>
                  </a:ext>
                </a:extLst>
              </a:tr>
            </a:tbl>
          </a:graphicData>
        </a:graphic>
      </p:graphicFrame>
      <p:sp>
        <p:nvSpPr>
          <p:cNvPr id="4" name="Metin kutusu 3">
            <a:extLst>
              <a:ext uri="{FF2B5EF4-FFF2-40B4-BE49-F238E27FC236}">
                <a16:creationId xmlns:a16="http://schemas.microsoft.com/office/drawing/2014/main" id="{D76BCAF3-940C-7590-C9C6-BF860DBB852E}"/>
              </a:ext>
            </a:extLst>
          </p:cNvPr>
          <p:cNvSpPr txBox="1"/>
          <p:nvPr/>
        </p:nvSpPr>
        <p:spPr>
          <a:xfrm>
            <a:off x="490361" y="5712234"/>
            <a:ext cx="84274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🩸 </a:t>
            </a: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Not:</a:t>
            </a:r>
            <a:br>
              <a:rPr lang="tr-TR" dirty="0"/>
            </a:br>
            <a:r>
              <a:rPr lang="tr-TR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HKHN’de</a:t>
            </a:r>
            <a:r>
              <a:rPr lang="tr-T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kullanılan </a:t>
            </a:r>
            <a:r>
              <a:rPr lang="tr-TR" b="1" i="0" u="none" strike="noStrike" dirty="0" err="1">
                <a:solidFill>
                  <a:srgbClr val="000000"/>
                </a:solidFill>
                <a:effectLst/>
              </a:rPr>
              <a:t>hematopoietik</a:t>
            </a:r>
            <a:r>
              <a:rPr lang="tr-TR" b="1" i="0" u="none" strike="noStrike" dirty="0">
                <a:solidFill>
                  <a:srgbClr val="000000"/>
                </a:solidFill>
                <a:effectLst/>
              </a:rPr>
              <a:t> kök hücreler</a:t>
            </a:r>
            <a:r>
              <a:rPr lang="tr-T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tr-TR" b="1" i="0" u="none" strike="noStrike" dirty="0" err="1">
                <a:solidFill>
                  <a:srgbClr val="000000"/>
                </a:solidFill>
                <a:effectLst/>
              </a:rPr>
              <a:t>multipotent</a:t>
            </a:r>
            <a:r>
              <a:rPr lang="tr-T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hücrelerdir. Sadece kan hücrelerine dönüşme yeteneğine sahiptirler (eritrosit, lökosit, trombosit gibi).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219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tr-TR" sz="3100">
                <a:solidFill>
                  <a:srgbClr val="FFFFFF"/>
                </a:solidFill>
              </a:rPr>
              <a:t>Hematopoietik Kök Hücreler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287" y="283780"/>
            <a:ext cx="4096685" cy="640080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Hematopoietik kök hücreler aşağıdaki üç ana kaynaktan elde edilebilir:</a:t>
            </a: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Kemik iliği</a:t>
            </a:r>
            <a:endParaRPr lang="tr-TR" sz="1800">
              <a:solidFill>
                <a:schemeClr val="tx1">
                  <a:alpha val="8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Özellikle pelvis, sternum ve femur başı gibi düz kemiklerde yoğun bulunur.</a:t>
            </a: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Periferik kan</a:t>
            </a:r>
            <a:endParaRPr lang="tr-TR" sz="1800">
              <a:solidFill>
                <a:schemeClr val="tx1">
                  <a:alpha val="8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G-CSF (Granülosit Koloni Stimüle Edici Faktör) ile mobilize edildikten sonra aferez yoluyla toplanır.</a:t>
            </a: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Göbek kordonu kanı</a:t>
            </a:r>
            <a:endParaRPr lang="tr-TR" sz="1800">
              <a:solidFill>
                <a:schemeClr val="tx1">
                  <a:alpha val="8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Yenidoğanlardan doğum sırasında toplanır. Zengin HKH kaynağıdır.</a:t>
            </a:r>
          </a:p>
          <a:p>
            <a:pPr>
              <a:lnSpc>
                <a:spcPct val="90000"/>
              </a:lnSpc>
            </a:pP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🔬 </a:t>
            </a: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Görevleri:</a:t>
            </a:r>
            <a:endParaRPr lang="tr-TR" sz="180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Kan hücrelerinin sürekli üretimini sağlamak</a:t>
            </a:r>
            <a:br>
              <a:rPr lang="tr-TR" sz="1800">
                <a:solidFill>
                  <a:schemeClr val="tx1">
                    <a:alpha val="80000"/>
                  </a:schemeClr>
                </a:solidFill>
              </a:rPr>
            </a:b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(eritrosit, lökosit, trombosit)</a:t>
            </a: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Kemik iliği fonksiyonlarının devamını sağlamak</a:t>
            </a:r>
            <a:endParaRPr lang="tr-TR" sz="180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tr-TR" sz="1800" b="1">
                <a:solidFill>
                  <a:schemeClr val="tx1">
                    <a:alpha val="80000"/>
                  </a:schemeClr>
                </a:solidFill>
              </a:rPr>
              <a:t>Bağışıklık sisteminin yeniden yapılandırılması</a:t>
            </a:r>
            <a:r>
              <a:rPr lang="tr-TR" sz="1800">
                <a:solidFill>
                  <a:schemeClr val="tx1">
                    <a:alpha val="80000"/>
                  </a:schemeClr>
                </a:solidFill>
              </a:rPr>
              <a:t> (özellikle allojenik nakilde)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tr-TR" sz="4700"/>
              <a:t>Nakil Türleri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B1229AB-2F57-762F-05E5-3A3A5363D7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218819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tr-TR" sz="4300"/>
              <a:t>Kök Hücre Kaynakları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83722D8-099E-ED73-8967-52A367FF2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1812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D56E0C-4BB7-D640-E9A8-F44D93C5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1. Periferik Kan (PBSC – </a:t>
            </a:r>
            <a:r>
              <a:rPr lang="tr-TR" sz="2400" b="1" dirty="0" err="1"/>
              <a:t>Peripheral</a:t>
            </a:r>
            <a:r>
              <a:rPr lang="tr-TR" sz="2400" b="1" dirty="0"/>
              <a:t> Blood </a:t>
            </a:r>
            <a:r>
              <a:rPr lang="tr-TR" sz="2400" b="1" dirty="0" err="1"/>
              <a:t>Stem</a:t>
            </a:r>
            <a:r>
              <a:rPr lang="tr-TR" sz="2400" b="1" dirty="0"/>
              <a:t> </a:t>
            </a:r>
            <a:r>
              <a:rPr lang="tr-TR" sz="2400" b="1" dirty="0" err="1"/>
              <a:t>Cells</a:t>
            </a:r>
            <a:r>
              <a:rPr lang="tr-TR" sz="2400" b="1" dirty="0"/>
              <a:t>)</a:t>
            </a:r>
            <a:br>
              <a:rPr lang="tr-TR" sz="2400" b="1" dirty="0"/>
            </a:br>
            <a:r>
              <a:rPr lang="tr-TR" sz="2400" b="1" dirty="0"/>
              <a:t>Nasıl elde edilir?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7FDB08-8EEF-67DD-C7F6-9795DC240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dirty="0"/>
              <a:t>G-CSF ile kök hücreler kana mobilize edilir</a:t>
            </a:r>
          </a:p>
          <a:p>
            <a:pPr lvl="1"/>
            <a:r>
              <a:rPr lang="tr-TR" dirty="0" err="1"/>
              <a:t>Aferez</a:t>
            </a:r>
            <a:r>
              <a:rPr lang="tr-TR" dirty="0"/>
              <a:t> cihazıyla toplanır</a:t>
            </a:r>
          </a:p>
          <a:p>
            <a:r>
              <a:rPr lang="tr-TR" dirty="0"/>
              <a:t>✅ </a:t>
            </a:r>
            <a:r>
              <a:rPr lang="tr-TR" b="1" dirty="0"/>
              <a:t>Avantajları:</a:t>
            </a:r>
            <a:endParaRPr lang="tr-TR" dirty="0"/>
          </a:p>
          <a:p>
            <a:pPr lvl="1"/>
            <a:r>
              <a:rPr lang="tr-TR" dirty="0"/>
              <a:t>Toplanması kolay ve invaziv değil</a:t>
            </a:r>
          </a:p>
          <a:p>
            <a:pPr lvl="1"/>
            <a:r>
              <a:rPr lang="tr-TR" dirty="0"/>
              <a:t>Hızlı nötrofil ve trombosit toparlanması</a:t>
            </a:r>
          </a:p>
          <a:p>
            <a:pPr lvl="1"/>
            <a:r>
              <a:rPr lang="tr-TR" dirty="0"/>
              <a:t>Ayaktan uygulanabilir</a:t>
            </a:r>
          </a:p>
          <a:p>
            <a:r>
              <a:rPr lang="tr-TR" dirty="0"/>
              <a:t>❌ </a:t>
            </a:r>
            <a:r>
              <a:rPr lang="tr-TR" b="1" dirty="0"/>
              <a:t>Dezavantajları:</a:t>
            </a:r>
            <a:endParaRPr lang="tr-TR" dirty="0"/>
          </a:p>
          <a:p>
            <a:pPr lvl="1"/>
            <a:r>
              <a:rPr lang="tr-TR" dirty="0"/>
              <a:t>GVHD riski daha yüksektir (</a:t>
            </a:r>
            <a:r>
              <a:rPr lang="tr-TR" dirty="0" err="1"/>
              <a:t>allojenik</a:t>
            </a:r>
            <a:r>
              <a:rPr lang="tr-TR" dirty="0"/>
              <a:t> nakilde)</a:t>
            </a:r>
          </a:p>
          <a:p>
            <a:pPr lvl="1"/>
            <a:r>
              <a:rPr lang="tr-TR" dirty="0"/>
              <a:t>G-</a:t>
            </a:r>
            <a:r>
              <a:rPr lang="tr-TR" dirty="0" err="1"/>
              <a:t>CSF’ye</a:t>
            </a:r>
            <a:r>
              <a:rPr lang="tr-TR" dirty="0"/>
              <a:t> bağlı kemik ağrısı olabilir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53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1618</Words>
  <Application>Microsoft Macintosh PowerPoint</Application>
  <PresentationFormat>Ekran Gösterisi (4:3)</PresentationFormat>
  <Paragraphs>260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-webkit-standard</vt:lpstr>
      <vt:lpstr>Arial</vt:lpstr>
      <vt:lpstr>Calibri</vt:lpstr>
      <vt:lpstr>Office Theme</vt:lpstr>
      <vt:lpstr>Hematopoietik Kök Hücre Nakli</vt:lpstr>
      <vt:lpstr>HKHN Nedir?</vt:lpstr>
      <vt:lpstr>PowerPoint Sunusu</vt:lpstr>
      <vt:lpstr>Kök Hücre Tanımı</vt:lpstr>
      <vt:lpstr>PowerPoint Sunusu</vt:lpstr>
      <vt:lpstr>Hematopoietik Kök Hücreler</vt:lpstr>
      <vt:lpstr>Nakil Türleri</vt:lpstr>
      <vt:lpstr>Kök Hücre Kaynakları</vt:lpstr>
      <vt:lpstr>1. Periferik Kan (PBSC – Peripheral Blood Stem Cells) Nasıl elde edilir? </vt:lpstr>
      <vt:lpstr>PowerPoint Sunusu</vt:lpstr>
      <vt:lpstr>HKHN Endikasyonları</vt:lpstr>
      <vt:lpstr>Uygunluk ve HLA Eşleşmesi</vt:lpstr>
      <vt:lpstr>Nakil Süreci Genel Bakış</vt:lpstr>
      <vt:lpstr>Otolog Nakil Aşamaları</vt:lpstr>
      <vt:lpstr>Allojenik Nakil Aşamaları</vt:lpstr>
      <vt:lpstr>GVHD (Graft Versus Host Disease)</vt:lpstr>
      <vt:lpstr>PowerPoint Sunusu</vt:lpstr>
      <vt:lpstr>PowerPoint Sunusu</vt:lpstr>
      <vt:lpstr>Nakil Komplikasyonları</vt:lpstr>
      <vt:lpstr>PowerPoint Sunusu</vt:lpstr>
      <vt:lpstr>Başarı ve Prognoz</vt:lpstr>
      <vt:lpstr>PowerPoint Sunusu</vt:lpstr>
      <vt:lpstr>Türkiye'de HKHN Uygulamaları</vt:lpstr>
      <vt:lpstr>Sonuç ve Sorular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Engin Kelkitli</cp:lastModifiedBy>
  <cp:revision>2</cp:revision>
  <dcterms:created xsi:type="dcterms:W3CDTF">2013-01-27T09:14:16Z</dcterms:created>
  <dcterms:modified xsi:type="dcterms:W3CDTF">2025-05-26T21:26:01Z</dcterms:modified>
  <cp:category/>
</cp:coreProperties>
</file>