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43"/>
  </p:notesMasterIdLst>
  <p:sldIdLst>
    <p:sldId id="256" r:id="rId2"/>
    <p:sldId id="257" r:id="rId3"/>
    <p:sldId id="283" r:id="rId4"/>
    <p:sldId id="258" r:id="rId5"/>
    <p:sldId id="259" r:id="rId6"/>
    <p:sldId id="260" r:id="rId7"/>
    <p:sldId id="284" r:id="rId8"/>
    <p:sldId id="285" r:id="rId9"/>
    <p:sldId id="286" r:id="rId10"/>
    <p:sldId id="287" r:id="rId11"/>
    <p:sldId id="288" r:id="rId12"/>
    <p:sldId id="289" r:id="rId13"/>
    <p:sldId id="261" r:id="rId14"/>
    <p:sldId id="290" r:id="rId15"/>
    <p:sldId id="291" r:id="rId16"/>
    <p:sldId id="292" r:id="rId17"/>
    <p:sldId id="293" r:id="rId18"/>
    <p:sldId id="294" r:id="rId19"/>
    <p:sldId id="301" r:id="rId20"/>
    <p:sldId id="295" r:id="rId21"/>
    <p:sldId id="296" r:id="rId22"/>
    <p:sldId id="297" r:id="rId23"/>
    <p:sldId id="298" r:id="rId24"/>
    <p:sldId id="299" r:id="rId25"/>
    <p:sldId id="300" r:id="rId26"/>
    <p:sldId id="277" r:id="rId27"/>
    <p:sldId id="278" r:id="rId28"/>
    <p:sldId id="279" r:id="rId29"/>
    <p:sldId id="280" r:id="rId30"/>
    <p:sldId id="263" r:id="rId31"/>
    <p:sldId id="264" r:id="rId32"/>
    <p:sldId id="265" r:id="rId33"/>
    <p:sldId id="266" r:id="rId34"/>
    <p:sldId id="268" r:id="rId35"/>
    <p:sldId id="269" r:id="rId36"/>
    <p:sldId id="270" r:id="rId37"/>
    <p:sldId id="271" r:id="rId38"/>
    <p:sldId id="272" r:id="rId39"/>
    <p:sldId id="273" r:id="rId40"/>
    <p:sldId id="275" r:id="rId41"/>
    <p:sldId id="281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5"/>
    <p:restoredTop sz="65657"/>
  </p:normalViewPr>
  <p:slideViewPr>
    <p:cSldViewPr snapToGrid="0">
      <p:cViewPr varScale="1">
        <p:scale>
          <a:sx n="111" d="100"/>
          <a:sy n="111" d="100"/>
        </p:scale>
        <p:origin x="252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51EE7-1C0D-9346-BD5D-EB84A7497B3C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DF1D5-42A7-3747-80EF-7A05F69ED2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39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“Bugünkü eğitimin temel amacı, 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“Kan alma, sağlık hizmetlerinde sık yapılan ama hata riski olan bir işlemdir. Hem hasta güvenliği hem de kendi güvenliğiniz açısından dikkatli olunması gereken önemli bir uygulamadır.”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 bilgiler, sadece </a:t>
            </a:r>
            <a:r>
              <a:rPr lang="tr-T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intörnlük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döneminizde değil, tüm hekimlik yaşamınız boyunca size yol gösterecektir.”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DF1D5-42A7-3747-80EF-7A05F69ED21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66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“Kan alma işlemi; hastalığın tanısı, tedavi sürecinin takibi ve rutin kontrollerde en çok başvurulan yöntemlerden biridir.”</a:t>
            </a:r>
          </a:p>
          <a:p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“Genel olarak üç temel kan alma yöntemi vardır: venöz, kapiller ve arteriyel kan alma.”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Venöz Kan Alma:</a:t>
            </a:r>
            <a:b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“En sık uyguladığımız yöntemdir. Kolumuzdaki toplardamarlardan, genellikle ön kolun iç kısmındaki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antekübital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venden alınır. Laboratuvar testlerinin büyük bir kısmı bu yolla alınan örneklerle yapılır.”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Kapiller Kan Alma:</a:t>
            </a:r>
            <a:b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“Daha çok bebeklerde, küçük çocuklarda veya sadece az miktarda kan gerektiğinde kullanılır. Parmak ucu, topuk ya da kulak memesi gibi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yüzeyel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bölgelerden kan alınır.”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Arteriyel Kan Alma:</a:t>
            </a:r>
            <a:b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“Daha nadir uygulanır. Genellikle yoğun bakımda, arteriyel gaz analizi gibi testler için alınır. Riskli bir işlem olduğundan, genellikle deneyimli kişiler tarafından alınır.”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“Bugünkü eğitimimizde esas olarak venöz kan alma üzerinde duracağız, çünkü </a:t>
            </a:r>
            <a:r>
              <a:rPr lang="tr-T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intörn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doktorlar olarak en sık uygulayacağınız yöntem budur.”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DF1D5-42A7-3747-80EF-7A05F69ED21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32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“Kan alma işlemine başlamadan önce mutlaka tüm malzemelerin eksiksiz ve doğru şekilde hazırlandığından emin olun.”</a:t>
            </a:r>
          </a:p>
          <a:p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 hem işlemin güvenli ve hızlı gerçekleşmesini sağlar hem de hasta güvenliği açısından önemlidir.”</a:t>
            </a:r>
          </a:p>
          <a:p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Eldiven:</a:t>
            </a:r>
            <a:b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“Her işlemde olduğu gibi, eldiven kullanmak hem kendimizi hem de hastayı enfeksiyondan korumak için zorunludur. Eldiven işlem boyunca çıkartılmamalıdır.”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Turnike:</a:t>
            </a:r>
            <a:b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“Damarların belirginleşmesini sağlamak için kullanılır. Çok sıkı ya da uzun süre takılı kalmamalıdır; aksi halde hem hasta konforu azalır hem de test sonuçları etkilenebilir.”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Antiseptik Solüsyon (genellikle %70 alkol):</a:t>
            </a:r>
            <a:b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“İşlem öncesi deri temizliği için kullanılır. Antiseptik uygulanıp kurumadan iğne batırılmamalıdır.”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Enjektör ya da </a:t>
            </a:r>
            <a:r>
              <a:rPr lang="tr-T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Vacutainer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Sistemi:</a:t>
            </a:r>
            <a:b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Vacutainer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sistemi, tüplerin otomatik dolmasını sağlar ve modern kliniklerde en sık tercih edilen sistemdir. Bazı durumlarda klasik enjektör de kullanılabilir.”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Kan Tüpleri:</a:t>
            </a:r>
            <a:b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“Her tüpün rengi farklıdır ve içindeki katkı maddesine göre seçilmelidir. Örneğin mor kapaklı tüp EDTA içerir ve hemogram için kullanılır. Yanlış tüp, yanlış sonuç demektir.”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Pamuk ve Flaster/Bandaj:</a:t>
            </a:r>
            <a:b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“İğne çekildikten sonra bası yapılması ve işlem bölgesinin kapatılması için kullanılır.”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Atık Kutusu (Kesici-Delici):</a:t>
            </a:r>
            <a:b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“Kullanılmış iğneler asla tekrar kapatılmamalı ve doğrudan özel atık kutularına atılmalıdır. Bu sizin güvenliğiniz için çok önemli.”</a:t>
            </a:r>
          </a:p>
          <a:p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“Tüm bu malzemeleri doğru sırada ve kullanıma hazır şekilde bulundurmak, işleminizin başarısını ve güvenliğini artırır.”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DF1D5-42A7-3747-80EF-7A05F69ED21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20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“Kan alma işlemi küçük bir müdahale gibi görünse de, enfeksiyon riski ve sağlık çalışanı güvenliği açısından son derece önemlidir. Hem hastayı hem de kendimizi korumakla yükümlüyüz.”</a:t>
            </a:r>
          </a:p>
          <a:p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1. El Hijyeni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“İşleme başlamadan önce ve sonra eller mutlaka yıkanmalı veya alkol bazlı el antiseptiği ile dezenfekte edilmelidir.”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“Eldiven giyilmiş olsa bile, el hijyeni ihmal edilmemelidir.”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“Ellerin temiz olması, çapraz bulaş riskini ciddi oranda azaltır.”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2. Eldiven Kullanımı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“Her hasta için tek kullanımlık eldiven giyilmeli, işlem sonrası atılmalıdır.”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“Kirli eldivenle bilgisayar klavyesine, hasta dosyasına ya da başka malzemelere dokunulmamalıdır.”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“Eldiven, sizi iğne batmasına karşı tam korumaz; bu nedenle dikkatli çalışma hâlâ şarttır.”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3. Cilt Antisepsisi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“İğne giriş bölgesi antiseptik solüsyonla silinmelidir. En sık %70'lik alkol kullanılır.”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“Dairesel hareketlerle silme yapılmalı, ardından bölgenin kuruması beklenmelidir. Islak alkolle girilirse, hem hasta daha çok canı yanar hem de enfeksiyon riski artar.”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4. Kesici-Delici Aletlerin Güvenliği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“Kullanılan iğneler kesinlikle tekrar kapatılmamalıdır. ‘İğneye kapağını tekrar takma’ kuralı, sağlık çalışanı yaralanmalarını önlemede çok etkilidir.”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“İğne ve diğer kesici-delici aletler özel atık kutularına atılmalıdır. Bu kutular delinmeye dayanıklı, sızdırmaz ve kolay ulaşılır yerlerde olmalıdır.”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“Kesici-delici yaralanmalar tüm sağlık sisteminde bildirilmesi gereken olaylardır; saklanmamalı, anında raporlanmalıdır.”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5. Kişisel Koruyucu Ekipman (KKE)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“Standart eldivene ek olarak, bazı durumlarda maske, gözlük ya da yüz siperliği gerekebilir. Özellikle hastanın öksürük, kanama riski varsa mutlaka kullanılmalıdır.”</a:t>
            </a:r>
          </a:p>
          <a:p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“Unutmayın, enfeksiyon kontrolü hem hastanın iyiliği hem de sizin sağlığınız için vazgeçilmezdir. Bu kurallar prosedür değil, güvencedir.”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DF1D5-42A7-3747-80EF-7A05F69ED21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49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“Şimdi venöz kan alma işlemini adım adım inceleyeceğiz. Bu işlem yalnızca teknik değil; aynı zamanda iletişim, hijyen ve dikkat gerektiren bir süreçtir.”</a:t>
            </a:r>
          </a:p>
          <a:p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1. Hastanın Kimliğini Doğrulama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“İlk ve en önemli adım, hastanın kimliğini doğru şekilde teyit etmektir.”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“Ad,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soyad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doğum tarihi veya hasta bilekliği ile mutlaka doğrulama yapılmalıdır.”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“Yanlış hastadan alınan kan örneği, teşhis ve tedavide ciddi hatalara yol açabilir.”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2. İşlemi Açıklama ve Onay Alma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“İşleme başlamadan önce hastaya ne yapılacağını kısaca ve anlaşılır bir dille anlatın.”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“Onayını almak, hem etik hem de hasta konforu açısından önemlidir.”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“Bazı hastalar iğneden korkabilir; bu durumda sabırlı ve güven verici olun.”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3. Uygun Pozisyonu Sağlama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“Hasta oturur veya yatar pozisyonda olmalı. Bayılma riski olan hastalarda tercihen yatar pozisyon kullanılmalı.”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“Kol rahatça uzatılmalı ve desteklenmeli. Gerginlik, damarın bulunmasını zorlaştırır.”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4. Turnike Uygulama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“Turnike, genellikle üst kola bağlanır ve damarın belirginleşmesini sağlar.”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“Ancak turnike 1 dakikadan fazla takılı kalmamalı. Aksi takdirde hemoliz riski artar ve test sonuçları bozulabilir.”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“Turnike takıldıktan sonra hastaya birkaç kez yumruk yapıp açması istenebilir.”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5. Uygun Damarın Seçimi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“En yaygın kullanılan damar ‘vena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mediana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cubiti’dir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dirseğin iç kısmında yer alır.”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“Damarın yüzeyde, düz seyirli ve kolay sabitlenebilir olması tercih edilir.”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“Damar seçimi yaparken, parmak ucuyla nazik palpasyon yapılmalı, damar ‘yuvarlanmayan’, elastik ve dolgun hissettiren damar olmalıdır.”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 adımlar, işlemin güvenli, doğru ve hasta açısından konforlu şekilde ilerlemesi için temel zemini oluşturur.”</a:t>
            </a:r>
          </a:p>
          <a:p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“Bir sonraki slaytta iğne girişinden kanın alınmasına ve işlemin sonlandırılmasına kadar olan ikinci yarıyı anlatacağım.”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DF1D5-42A7-3747-80EF-7A05F69ED21E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17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 bölümde, kan alma sırasında sıkça karşılaşılan hataları ve bu hatalardan nasıl kaçınabileceğinizi konuşacağız.”</a:t>
            </a:r>
            <a:b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 hataların çoğu küçük gibi görünse de, hem hastaya zarar verebilir hem de laboratuvar sonuçlarını geçersiz kılabilir.”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1. Yanlış Tüp Seçimi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“Her test için uygun bir tüp tipi vardır. Örneğin hemogram için mor kapaklı EDTA tüpü, biyokimya için sarı ya da kırmızı kapaklı tüp gerekir.”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“Yanlış tüp, testin hiç çalışılamamasına ya da yanlış sonuçlara neden olabilir.”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🔑 İpucu: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“Kan almadan önce hangi testin istendiğine bakın ve tüpleri önceden hazırlayın.”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2. Turnikenin Uzun Süre Takılı Kalması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“Turnike, maksimum 1 dakika kadar takılı kalmalı. Daha uzun sürelerde hemoliz, potasyum yüksekliği gibi laboratuvar hataları ortaya çıkar.”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“Ayrıca hasta konforunu da düşürür.”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🔑 İpucu: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“İlk tüp dolduğunda turnikeyi mutlaka çözün.”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3. Antiseptiğin Kurumadan İğne Girişi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“Cilt antiseptiği (alkol vb.) tam kurumadan iğne girilirse hasta yanma hisseder ve mikrop bulaşma riski artar.”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“Ayrıca kanla karışan alkol test sonucunu da etkileyebilir.”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🔑 İpucu: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“Temizledikten sonra 10-15 saniye bekleyin. Acele etmeyin.”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4. Damarın Zorla Zorlanması veya Gelişi Güzel Girilmesi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“Damar bulunmadan iğneyle rastgele deneme yapmak travmaya, morarmaya ve hasta şikayetlerine yol açar.”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“Ayrıca birden fazla başarısız giriş, hastanın güvensizlik duymasına neden olur.”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🔑 İpucu: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“Damar seçimine zaman ayırın. Emin olmadan batırmayın.”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5. Tüpün Eksik Doldurulması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“Bazı tüplerin içinde antikoagülan vardır ve tüp tam dolmadığında bu madde oranı bozulur. Test çalışılamaz.”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🔑 İpucu: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“Tüpü vakum dolana kadar tutun; erken çekmeyin.”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6. Etiketleme Hataları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“Etiketsiz ya da yanlış etiketli tüp, başka bir hastanın test sonuçlarıyla karışabilir. Bu çok ciddi bir hasta güvenliği sorunudur.”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🔑 İpucu: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“Etiketleri işlem sırasında veya hemen sonrasında yapın. Gözle kontrol edin.”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“Tüm bu hataları önlemenin en iyi yolu, işlemi belli bir düzene ve dikkatle yapmaktır. ‘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“Unutmayın, bu işlemler sizin alışkanlıklarınıza dönüşecek. Başından itibaren doğru uygulama yaparsanız, ileride çok daha hızlı ve güvenli çalışırsınız.”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DF1D5-42A7-3747-80EF-7A05F69ED21E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57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“Her tıbbi işlemde olduğu gibi, kan alma sırasında da bazı komplikasyonlar gelişebilir. Bu komplikasyonları önceden bilmek, önlem almak ve gelişirse doğru müdahale etmek önemlidir.”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1. Hematom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“En sık karşılaşılan komplikasyondur. Damar dışına kan sızması sonucu cilt altında morarma oluşur.”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“Genellikle iğnenin damarın dışına kayması ya da işlem sonrası yeterli bası uygulanmamasıyla ortaya çıkar.”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🔑 Önlem: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“İğne çıkarıldıktan sonra hastaya 2–3 dakika boyunca bası yaptırılmalı, ovalatmaması söylenmelidir.”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2. </a:t>
            </a:r>
            <a:r>
              <a:rPr lang="tr-T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Senkop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(Bayılma)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“Bazı hastalar özellikle iğneden veya kan görünümünden dolayı bayılabilir.”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“İşlem sırasında ani tansiyon düşmesiyle hasta baş dönmesi, göz kararması yaşayabilir.”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🔑 Önlem: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“Riskli görünen hastalar yatırılarak kan alınmalı, hasta işlem boyunca gözlemlenmelidir.”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3. Enfeksiyon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“Steril kurallara uyulmazsa, iğne giriş yerinde lokal enfeksiyon gelişebilir.”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“Kızarıklık, şişlik veya akıntı gözlemlenebilir.”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🔑 Önlem: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“Antiseptik uygulamasına ve hijyen kurallarına dikkat edilmeli, her hasta için yeni malzeme kullanılmalıdır.”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4. Damar Zedelenmesi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“Aşırı zorlama, çoklu giriş denemeleri veya uygunsuz açıyla iğne sokulması damarın yırtılmasına yol açabilir.”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Sonuç: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Şiddetli ağrı, morarma, ödem olabilir.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🔑 Önlem: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“İlk girişte başarısız olunduysa başka bir bölge tercih edilmeli. Damar zorlanmamalıdır.”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5. Nörovasküler Hasar (Nadir)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“Yanlış bölgeye girilirse sinir zedelenmesi olabilir. Hasta elektrik çarpması gibi bir his tanımlar veya geçici his kaybı yaşar.”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🔑 Önlem: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“Damar anatomisine hakim olunmalı, sinirlerin yakın olduğu bölgelerden uzak durulmalıdır.”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“Komplikasyonlar nadir ama önemlidir. Bu durumları tanımak ve hızlı müdahale etmek hem hasta memnuniyeti hem de sizin mesleki güvenliğiniz için çok önemlidir.”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“İyi bir uygulayıcı olmak sadece işlemi yapmak değil, gelişebilecek sorunları öngörüp yönetebilmekle mümkündür.”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DF1D5-42A7-3747-80EF-7A05F69ED21E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34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“Tıbbi beceriniz ne kadar iyi olursa olsun, hastayla doğru iletişim kuramazsanız işlem eksik kalır. Hasta güvenliği sadece teknikle değil, aynı zamanda iyi bir iletişimle sağlanır.”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1. İşlem Öncesi Bilgilendirme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“Hastaya ne yapacağınızı, neden yapıldığını ve ne kadar süreceğini açık bir şekilde anlatın.”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“Bu, hastanın kaygısını azaltır ve iş birliğini artırır.”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Örnek cümle: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‘Kan örneğinizi almak istiyorum. Kolunuzdan bir iğne ile girip birkaç tüp dolduracağım. Yaklaşık 1–2 dakika sürecek. Herhangi bir sorunuz var mı?’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2. Empatik Yaklaşım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“Bazı hastalar iğne korkusu yaşar ya da daha önce kötü bir deneyim yaşamıştır. Anlayış gösterin.”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“Hasta gerginse, göz kontağı kurarak ve yavaş konuşarak rahatlatabilirsiniz.”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3. Mahremiyetin Korunması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“Kan alma işlemi açık alanda yapılacaksa hastanın mahremiyetine özen gösterin.”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“Kolu açmak için gerekenden fazlasını ifşa etmeyin, hastanın üzerine örtü serin veya perde kullanın.”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4. Hataları Gizlememek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“Bir hata olduysa (yanlış tüp alma, damar dışı giriş gibi), bu durumu saklamayın. Üstünüze veya laboratuvara haber verin.”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“Hasta güvenliği, hatayı saklamakla değil, yönetmekle sağlanır.”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5. Hasta Geri Bildirimine Açık Olmak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“İşlem sonrası hastaya kendini nasıl hissettiğini sorun. Şikâyeti varsa not alın.”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 hem sizin gelişiminiz için değerli hem de hasta memnuniyetini doğrudan etkiler.”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6. Kendi Güvenliğiniz de Hasta Güvenliğidir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“El hijyenine dikkat etmeniz, iğneyi uygun atık kutusuna atmanız gibi uygulamalar yalnızca sizi değil, hastayı da korur.”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“İkisini birlikte düşünmeliyiz.”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“Sonuç olarak, iyi bir kan alma işlemi sadece doğru teknik değil; doğru zamanlama, doğru iletişim ve yüksek dikkat gerektirir.”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“Unutmayın: hasta her şeyi hatırlamayabilir ama kendisine nasıl davranıldığını hep hatırlar.”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DF1D5-42A7-3747-80EF-7A05F69ED21E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7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“Bugünkü eğitimi bitirmeden önce, kan alma işlemiyle ilgili en önemli noktaları kısaca tekrar etmek istiyorum.”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✅ 1. Hazırlık Başarıyı Belirler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“İyi hazırlık, işlemin yarısıdır. Gerekli malzemeleri işlem öncesinde eksiksiz şekilde hazırlayın.”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“Hastayı bilgilendirin, kimliğini doğrulayın, ortamın uygunluğunu kontrol edin.”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✅ 2. Hijyen ve Güvenlik Önceliğiniz Olsun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“El hijyeni, eldiven kullanımı ve antisepsi işlem kadar önemlidir.”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“İğneleri asla tekrar kapatmayın. Kesici-delici atık kutusunu her zaman yakınınızda bulundurun.”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✅ 3. Turnike, Tüp ve Etiket Üçlüsüne Dikkat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“Turnikeyi kısa süreli kullanın.”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“Doğru tüpleri ve doğru sırayla doldurun.”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“Tüpleri mutlaka doğru şekilde ve hemen etiketleyin.”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✅ 4. Hatalar ve Komplikasyonlar Öğreticidir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“Hata yaptıysanız gizlemeyin; öğrenin.”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“Hematom,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senkop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gibi komplikasyonları tanıyın ve gerektiğinde müdahale edin.”</a:t>
            </a:r>
          </a:p>
          <a:p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✅ 5. İletişim, Güvenlik Kadar Kritik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“İyi iletişim hem işlemi kolaylaştırır hem de hasta memnuniyetini artırır.”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“Empatik, net ve sakin bir tutum her zaman kazandırır.”</a:t>
            </a: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“Tıp eğitiminde teknik beceri kadar, dikkat, sorumluluk ve etik yaklaşım da önemlidir. Bugün öğrendikleriniz, sadece </a:t>
            </a:r>
            <a:r>
              <a:rPr lang="tr-T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intörn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döneminizde değil, hekimlik yaşamınız boyunca işinize yarayacak.”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📌 </a:t>
            </a:r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“Kan alma gibi basit görünen bir işlem, dikkat edilmezse ciddi sorunlara yol açabilir; ancak iyi uygulandığında hastayla ilk güven köprüsünü kurar.”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DF1D5-42A7-3747-80EF-7A05F69ED21E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77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4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7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3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3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6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6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8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5" r:id="rId6"/>
    <p:sldLayoutId id="2147483730" r:id="rId7"/>
    <p:sldLayoutId id="2147483731" r:id="rId8"/>
    <p:sldLayoutId id="2147483732" r:id="rId9"/>
    <p:sldLayoutId id="2147483734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36669F0-6627-91A1-C1C6-CE8B9A369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830" y="1179575"/>
            <a:ext cx="3970117" cy="3195215"/>
          </a:xfrm>
        </p:spPr>
        <p:txBody>
          <a:bodyPr anchor="b">
            <a:normAutofit/>
          </a:bodyPr>
          <a:lstStyle/>
          <a:p>
            <a: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ALMA ve PÜF NOKTALARI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0A33F49-068B-8A96-86BD-A5CD1B62F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5328" y="4902591"/>
            <a:ext cx="3446118" cy="1370181"/>
          </a:xfrm>
        </p:spPr>
        <p:txBody>
          <a:bodyPr anchor="t">
            <a:normAutofit/>
          </a:bodyPr>
          <a:lstStyle/>
          <a:p>
            <a:r>
              <a:rPr lang="tr-T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Engin KELKİTLİ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Temmuz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8C433-DAE0-24AD-5476-B56F61CB83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00" r="10522" b="1"/>
          <a:stretch>
            <a:fillRect/>
          </a:stretch>
        </p:blipFill>
        <p:spPr>
          <a:xfrm>
            <a:off x="20" y="914399"/>
            <a:ext cx="3876655" cy="535837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442145D-B770-A8A1-623D-956334F2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92"/>
          <a:stretch>
            <a:fillRect/>
          </a:stretch>
        </p:blipFill>
        <p:spPr>
          <a:xfrm>
            <a:off x="3876675" y="914400"/>
            <a:ext cx="3857625" cy="53583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72784"/>
            <a:ext cx="77343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72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B60384-ECF5-AA1A-BF1C-A7C69F1A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Kesici-Delici Aletlerin Güvenliği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D4BE91-EB31-A9E8-00F0-26AE9282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10765"/>
            <a:ext cx="10890928" cy="3988867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Kullanılan iğneler kesinlikle tekrar kapatılmamalıdır. </a:t>
            </a:r>
          </a:p>
          <a:p>
            <a:r>
              <a:rPr lang="tr-TR" sz="24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‘İğneye kapağını tekrar takma’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kuralı, sağlık çalışanı yaralanmalarını önlemede çok etkilidir.”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İğne ve diğer kesici-delici aletler özel atık kutularına atılmalıdır. Bu kutular delinmeye dayanıklı, sızdırmaz ve kolay ulaşılır yerlerde olmalıdır.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Kesici-delici yaralanmalar tüm sağlık sisteminde bildirilmesi gereken olaylardır; saklanmamalı, anında raporlanmalıdır.</a:t>
            </a: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0029CB-4F87-4BE8-C9DF-CDD7A898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Kişisel Koruyucu Ekipman 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D2A15E-968A-2A4F-54A5-3A26012A8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Standart eldivene ek olarak, bazı durumlarda maske, gözlük ya da yüz siperliği gerekebilir. 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Özellikle hastanın öksürük, kanama riski varsa mutlaka kullanılmalıdır.”</a:t>
            </a: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9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214E54-D6F9-B607-8FC1-FC09AC12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Unutmayın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F1AE07-F26A-F913-08A8-0D7D0C3A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36" y="2783943"/>
            <a:ext cx="10890928" cy="2065850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Enfeksiyon kontrolü hem hastanın iyiliği hem de sizin sağlığınız için vazgeçilmezdir. </a:t>
            </a:r>
          </a:p>
          <a:p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kurallar prosedür değil, güvencedir.</a:t>
            </a:r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6258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1F568D-E51C-1EA9-F8B7-73537558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Adım Adım KAN ALMA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ACFDC5-D60F-F070-A0F4-832CFED17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Hastanın bilgilendirilmesi ve kimlik doğrulama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Turnike uygulanması, uygun damar seçimi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Antisepsi ve iğnenin damara yerleştirilmesi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478AE9-3D92-CBA5-E654-F46CFA77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Hastanın Kimliğini Doğrulama</a:t>
            </a:r>
            <a:b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CCDEB9-7ABD-3CC1-73F4-4EE16A145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İlk ve en önemli adım, hastanın kimliğini doğru şekilde teyit etmektir.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Ad, </a:t>
            </a:r>
            <a:r>
              <a:rPr lang="tr-T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soyad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doğum tarihi veya hasta bilekliği ile mutlaka doğrulama yapılmalıdır.</a:t>
            </a:r>
          </a:p>
          <a:p>
            <a:r>
              <a:rPr lang="tr-TR" sz="28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Yanlış hastadan alınan kan örneği, teşhis ve tedavide ciddi hatalara yol açabilir.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7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F2CBE7-41EA-B512-C3A3-ED5A242F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İşlemi Açıklama ve Onay Alma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742EDF-569E-3658-FE31-F54D3C59B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İşleme başlamadan önce hastaya ne yapılacağını kısaca ve anlaşılır bir dille anlatın.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Onayını almak, hem etik hem de hasta konforu açısından önemlidir.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Bazı hastalar iğneden korkabilir; bu durumda sabırlı ve güven verici olun.</a:t>
            </a: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6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17D5EB-34A8-2862-8B17-C7E4EFEB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Uygun Pozisyonu Sağlama</a:t>
            </a:r>
            <a:b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8704E8-ACF3-145C-096E-A6064D8EB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 oturur veya yatar pozisyonda olmalı. Bayılma riski olan hastalarda tercihen yatar pozisyon kullanılmalı.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 rahatça uzatılmalı ve desteklenmeli. Gerginlik, damarın bulunmasını zorlaştırabilir.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4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D2ED4F-BCD6-9335-FD7F-DC0B1DBF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163257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Turnike Uygulama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A9D04E-CA76-ED1E-126E-2F891E83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36" y="2425128"/>
            <a:ext cx="10890928" cy="3566160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Turnike, genellikle üst kola bağlanır ve damarın belirginleşmesini sağlar.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Ancak turnike 1 dakikadan fazla takılı kalmamalı. Aksi takdirde hemoliz riski artar ve test sonuçları bozulabilir.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Turnike takıldıktan sonra hastaya birkaç kez yumruk yapıp açması istenebilir.</a:t>
            </a: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1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57E5F9-6FC7-3796-6CCB-48CC2E8E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66" y="1049213"/>
            <a:ext cx="6895040" cy="1097280"/>
          </a:xfrm>
        </p:spPr>
        <p:txBody>
          <a:bodyPr>
            <a:noAutofit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Uygun Damarın Seçimi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175E8B-CD0B-18AE-5D7D-29711DDB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65" y="2270953"/>
            <a:ext cx="6756143" cy="4236334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Damarın yüzeyde, düz seyirli ve kolay sabitlenebilir olması tercih edilir.”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Damar seçimi yaparken, parmak ucuyla nazik palpasyon yapılmalı, damar ‘yuvarlanmayan’, elastik ve dolgun hissettiren damar olmalıdır.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Resim 4" descr="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F6E2FD1-EA6F-026B-C55B-EC4B79F7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226" y="199350"/>
            <a:ext cx="4229975" cy="344178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15E2D57-BCAB-EF06-718A-C9F4DE3B762B}"/>
              </a:ext>
            </a:extLst>
          </p:cNvPr>
          <p:cNvSpPr txBox="1"/>
          <p:nvPr/>
        </p:nvSpPr>
        <p:spPr>
          <a:xfrm>
            <a:off x="7574184" y="3788955"/>
            <a:ext cx="4625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yaygın kullanılan damar ‘vena </a:t>
            </a:r>
            <a:r>
              <a:rPr lang="tr-TR" sz="2400" dirty="0" err="1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mediana</a:t>
            </a:r>
            <a:r>
              <a:rPr lang="tr-TR" sz="24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400" dirty="0" err="1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cubiti’dir</a:t>
            </a:r>
            <a:r>
              <a:rPr lang="tr-TR" sz="24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dirseğin iç kısmında yer alır.</a:t>
            </a:r>
          </a:p>
        </p:txBody>
      </p:sp>
    </p:spTree>
    <p:extLst>
      <p:ext uri="{BB962C8B-B14F-4D97-AF65-F5344CB8AC3E}">
        <p14:creationId xmlns:p14="http://schemas.microsoft.com/office/powerpoint/2010/main" val="2338398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3E80C5-32A5-076D-44B7-EBF253B9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36" y="1360256"/>
            <a:ext cx="10890928" cy="4843773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İyileşmiş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yanık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alanından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geniş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skarlı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bölgeler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kaçınılmalıdır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Mümkün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olduğunca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mastektomi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yapılan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taraftan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invaziv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işlem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yapılmamalıdır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Hematomlu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bölgeden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alınan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örneklerde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hatalı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test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sonuçları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edilebilir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alma hangi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büyüklükte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olursa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olsun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hematomlu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bölgeden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yapılmamalıdır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Tercihen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intravenöz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damar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yolu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bulunan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koldan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numune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alınmamalıdır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3869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36D1C1-44FD-EE46-0198-20893EBB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1A3663-5398-694A-01DA-274692B2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879997"/>
            <a:ext cx="10890928" cy="1356637"/>
          </a:xfrm>
        </p:spPr>
        <p:txBody>
          <a:bodyPr>
            <a:normAutofit fontScale="77500" lnSpcReduction="20000"/>
          </a:bodyPr>
          <a:lstStyle/>
          <a:p>
            <a:r>
              <a:rPr lang="tr-T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alma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konusunda temel bilgi ve beceri kazandırmak</a:t>
            </a:r>
          </a:p>
          <a:p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 güvenliği ve enfeksiyon kontrolü farkındalığı oluşturmak</a:t>
            </a:r>
          </a:p>
          <a:p>
            <a:endParaRPr lang="tr-T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2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102F2C-AC0E-549A-9786-15B1E96B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Cildi Antiseptikle Temizleme</a:t>
            </a:r>
            <a:b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73087C-03EC-BDC4-EF98-91B4F6F16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Seçilen bölge dairesel hareketlerle, tek yönlü şekilde %70 alkolle silinir.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Silme sonrası bölgenin tamamen kuruması beklenmelidir. 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Islak antiseptik hem hastayı rahatsız eder hem de kan örneğinde hemolize yol açabilir.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40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A57242-AAB7-46FC-00E2-AAD31127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İğnenin Yerleştirilmesi</a:t>
            </a:r>
            <a:b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3B37C6-2FD2-BBF1-3268-B23F80FF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İğne ucu yukarı bakacak şekilde, yaklaşık 15–30 derece açıyla damara girilir.</a:t>
            </a:r>
          </a:p>
          <a:p>
            <a:r>
              <a:rPr lang="tr-T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Vacutainer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sisteminde iğne damara girer girmez tüp takılır. Enjektörle çalışılıyorsa, piston yavaşça çekilir.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akışı başladıysa damardasınız. 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Akış yoksa iğne pozisyonu tekrar kontrol edilmeli.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70392A-127B-3D83-95E9-58116999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87" y="1163256"/>
            <a:ext cx="11041400" cy="1097280"/>
          </a:xfrm>
        </p:spPr>
        <p:txBody>
          <a:bodyPr>
            <a:noAutofit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Tüplerin Doğru Sırayla Doldurulması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E56F04-2457-811E-C22B-C06B9DAF2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51" y="2980712"/>
            <a:ext cx="10890928" cy="3566160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tüpleri belirli bir sırayla doldurulmalıdır. 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Genellikle önce katkısız (serum tüpü), sonra katkılı tüpler (EDTA, sitrat vs.) kullanılır.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Yanlış sıralama test sonuçlarını etkileyebilir.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4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A99942-BC11-8F6D-E7A7-04677F78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Turnikenin Zamanında Çıkarılması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498B2E-5967-92EE-8B9A-AC4CE2E8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İlk tüpten sonra turnike çözülmelidir. </a:t>
            </a:r>
          </a:p>
          <a:p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Turnikenin fazla kalması hemoliz ve test hatalarına yol açar.</a:t>
            </a:r>
          </a:p>
          <a:p>
            <a:endParaRPr lang="tr-T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04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F37C14-0BD6-0739-2F4C-0165A0A2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İğnenin Çekilmesi ve Bası Uygulanması</a:t>
            </a:r>
            <a:br>
              <a:rPr lang="tr-TR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42F3EE-071B-CB82-643F-DA3759B06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Tüp doldurma tamamlandığında iğne dikkatlice çekilir. Aynı anda hastaya pamukla bastırması söylenir.</a:t>
            </a:r>
          </a:p>
          <a:p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İğne çıkar çıkmaz baskı uygulanmalı ama ovuşturulmamalıdır.</a:t>
            </a:r>
          </a:p>
          <a:p>
            <a:endParaRPr lang="tr-T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32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F404A2-62F2-C3DD-AAF8-D096C5D8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Atıkların Güvenli Şekilde Atılması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322740-CF16-B240-E068-173470C86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İğne doğrudan kesici-delici kutusuna atılır. </a:t>
            </a:r>
          </a:p>
          <a:p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Tüp, pamuk gibi atıklar da tıbbi atık kutusuna konur.</a:t>
            </a:r>
          </a:p>
          <a:p>
            <a:pPr marL="0" indent="0">
              <a:buNone/>
            </a:pPr>
            <a:endParaRPr lang="tr-T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85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yazı tipi, doküman, belg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910190C-5B54-9A14-3C71-79CABC06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962" y="337805"/>
            <a:ext cx="8524722" cy="6074570"/>
          </a:xfrm>
          <a:prstGeom prst="rect">
            <a:avLst/>
          </a:prstGeom>
        </p:spPr>
      </p:pic>
      <p:pic>
        <p:nvPicPr>
          <p:cNvPr id="6" name="Resim 5" descr="metin, su şişesi, şişe, iç mek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5F31B74-03CC-A4C9-B6D9-09F30DBEBE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81" t="-1198" r="-9337" b="1198"/>
          <a:stretch>
            <a:fillRect/>
          </a:stretch>
        </p:blipFill>
        <p:spPr>
          <a:xfrm>
            <a:off x="2435427" y="943656"/>
            <a:ext cx="1154005" cy="3355442"/>
          </a:xfrm>
          <a:prstGeom prst="rect">
            <a:avLst/>
          </a:prstGeom>
        </p:spPr>
      </p:pic>
      <p:pic>
        <p:nvPicPr>
          <p:cNvPr id="8" name="Resim 7" descr="metin, yazı tipi, grafik, logo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50B44F9-B7AC-FDD9-37EF-A9BEC9DA9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15" y="0"/>
            <a:ext cx="1331617" cy="10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35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 tipi, cebir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BCCCB07-A30B-9794-94AF-B7114B64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66" y="821400"/>
            <a:ext cx="5570156" cy="3785324"/>
          </a:xfrm>
          <a:prstGeom prst="rect">
            <a:avLst/>
          </a:prstGeom>
        </p:spPr>
      </p:pic>
      <p:pic>
        <p:nvPicPr>
          <p:cNvPr id="4" name="Resim 3" descr="metin, şişe, iç mek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9462B1A-8828-ED36-BC49-B1B3BB8B5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3" y="1229246"/>
            <a:ext cx="1084720" cy="3602089"/>
          </a:xfrm>
          <a:prstGeom prst="rect">
            <a:avLst/>
          </a:prstGeom>
        </p:spPr>
      </p:pic>
      <p:pic>
        <p:nvPicPr>
          <p:cNvPr id="6" name="Resim 5" descr="yazı tipi, metin, logo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641E6E8-4843-5BC5-654F-AA6FF4ED8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50" y="596789"/>
            <a:ext cx="1176452" cy="896344"/>
          </a:xfrm>
          <a:prstGeom prst="rect">
            <a:avLst/>
          </a:prstGeom>
        </p:spPr>
      </p:pic>
      <p:pic>
        <p:nvPicPr>
          <p:cNvPr id="8" name="Resim 7" descr="metin, ekran görüntüsü, yazı tipi, cebir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555F5B8-4127-955B-EBEA-4D700A589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758" y="821400"/>
            <a:ext cx="5644692" cy="3261891"/>
          </a:xfrm>
          <a:prstGeom prst="rect">
            <a:avLst/>
          </a:prstGeom>
        </p:spPr>
      </p:pic>
      <p:pic>
        <p:nvPicPr>
          <p:cNvPr id="10" name="Resim 9" descr="metin, şiş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A27815F-31CD-A2CC-4A6F-A98ED74B0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799" y="2526380"/>
            <a:ext cx="925975" cy="3553160"/>
          </a:xfrm>
          <a:prstGeom prst="rect">
            <a:avLst/>
          </a:prstGeom>
        </p:spPr>
      </p:pic>
      <p:pic>
        <p:nvPicPr>
          <p:cNvPr id="12" name="Resim 11" descr="metin, yazı tipi, logo, sar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AF3EE4A-F98B-054E-E03A-FA305C1CD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323" y="3519508"/>
            <a:ext cx="1333500" cy="8255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EBE86EF-9993-4E70-CBCE-29B5FD44D54A}"/>
              </a:ext>
            </a:extLst>
          </p:cNvPr>
          <p:cNvSpPr/>
          <p:nvPr/>
        </p:nvSpPr>
        <p:spPr>
          <a:xfrm>
            <a:off x="6427758" y="821400"/>
            <a:ext cx="239260" cy="312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511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8E4D0B8-D54C-C53B-5E9B-52C5D2DF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37" y="1219119"/>
            <a:ext cx="7772400" cy="4074328"/>
          </a:xfrm>
          <a:prstGeom prst="rect">
            <a:avLst/>
          </a:prstGeom>
        </p:spPr>
      </p:pic>
      <p:pic>
        <p:nvPicPr>
          <p:cNvPr id="4" name="Resim 3" descr="metin, şişe, plastik şişe, su şişe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3E1B81A-2D9B-2FDD-81A6-E6A32C057F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10" r="-10810"/>
          <a:stretch>
            <a:fillRect/>
          </a:stretch>
        </p:blipFill>
        <p:spPr>
          <a:xfrm>
            <a:off x="2204013" y="1679367"/>
            <a:ext cx="999040" cy="3153832"/>
          </a:xfrm>
          <a:prstGeom prst="rect">
            <a:avLst/>
          </a:prstGeom>
        </p:spPr>
      </p:pic>
      <p:pic>
        <p:nvPicPr>
          <p:cNvPr id="6" name="Resim 5" descr="metin, yazı tipi, logo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96EBEC4-1E96-CAD0-AF58-5C61F9337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783" y="883133"/>
            <a:ext cx="1333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36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EA613D8-5207-11AB-19AB-6476E299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043" y="947247"/>
            <a:ext cx="7772400" cy="4963506"/>
          </a:xfrm>
          <a:prstGeom prst="rect">
            <a:avLst/>
          </a:prstGeom>
        </p:spPr>
      </p:pic>
      <p:pic>
        <p:nvPicPr>
          <p:cNvPr id="4" name="Resim 3" descr="metin, şişe, iç mek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46BEA2A-4CA3-73A4-A19A-BEA82535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07" r="-7807"/>
          <a:stretch>
            <a:fillRect/>
          </a:stretch>
        </p:blipFill>
        <p:spPr>
          <a:xfrm>
            <a:off x="2359868" y="1578496"/>
            <a:ext cx="922215" cy="3178697"/>
          </a:xfrm>
          <a:prstGeom prst="rect">
            <a:avLst/>
          </a:prstGeom>
        </p:spPr>
      </p:pic>
      <p:pic>
        <p:nvPicPr>
          <p:cNvPr id="6" name="Resim 5" descr="metin, yazı tipi, simge, sembol, 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E696541-EC44-56C4-843E-6C77683E0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926" y="627124"/>
            <a:ext cx="1346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5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716A2B-A24A-D283-956C-29BB4B5D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alma işlemi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F5A6C8-5DFB-71AE-928C-852206FDD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10890928" cy="2019551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Hastalığın tanısı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Tedavi sürecinin takibi 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Rutin kontrollerde en çok başvurulan yöntemlerden biridir.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40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42D26B-7121-FA53-B363-DBBAAB4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Sık Yapılan Hatalar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86A8A1-C342-617F-2173-E520F26A8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Yanlış tüp kullanımı </a:t>
            </a:r>
            <a:br>
              <a:rPr lang="tr-TR" dirty="0"/>
            </a:br>
            <a:r>
              <a:rPr lang="tr-TR" dirty="0"/>
              <a:t>Yanlış tüp, testin hiç çalışılamamasına ya da yanlış sonuçlara neden olabilir.</a:t>
            </a:r>
          </a:p>
          <a:p>
            <a:r>
              <a:rPr lang="tr-TR" dirty="0"/>
              <a:t>Turnikenin uzun süre takılı kalması</a:t>
            </a:r>
          </a:p>
          <a:p>
            <a:r>
              <a:rPr lang="tr-TR" dirty="0"/>
              <a:t>Yetersiz antisepsi</a:t>
            </a:r>
          </a:p>
          <a:p>
            <a:r>
              <a:rPr lang="tr-TR" dirty="0"/>
              <a:t>İğne sonrası atıkların uygun şekilde atılmaması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5199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9A0E39-B037-1146-925A-F1902142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267429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Olası Komplikasyonlar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B1E296-3572-B78C-6146-A1068975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36" y="2529300"/>
            <a:ext cx="10890928" cy="3566160"/>
          </a:xfrm>
        </p:spPr>
        <p:txBody>
          <a:bodyPr>
            <a:normAutofit fontScale="92500" lnSpcReduction="20000"/>
          </a:bodyPr>
          <a:lstStyle/>
          <a:p>
            <a:r>
              <a:rPr lang="tr-T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Hematom</a:t>
            </a:r>
            <a:br>
              <a:rPr lang="tr-T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sık karşılaşılan komplikasyondur. Damar dışına kan sızması sonucu cilt altında morarma oluşur. Genellikle iğnenin damarın dışına kayması ya da işlem sonrası yeterli bası uygulanmamasıyla ortaya çıkar.</a:t>
            </a:r>
          </a:p>
          <a:p>
            <a:r>
              <a:rPr lang="tr-TR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Senkop</a:t>
            </a:r>
            <a:r>
              <a:rPr lang="tr-T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Riskli görünen hastalar yatırılarak kan alınmalı, hasta işlem boyunca gözlemlenmelidir.</a:t>
            </a:r>
          </a:p>
          <a:p>
            <a:r>
              <a:rPr lang="tr-T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Enfeksiyon riski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Antiseptik uygulamasına ve hijyen kurallarına dikkat edilmeli, her hasta için yeni malzeme kullanılmalıdır.</a:t>
            </a:r>
          </a:p>
          <a:p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66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6E3DB-846C-478A-AD4A-E2D1838A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09728"/>
            <a:ext cx="10890929" cy="1097280"/>
          </a:xfrm>
        </p:spPr>
        <p:txBody>
          <a:bodyPr>
            <a:noAutofit/>
          </a:bodyPr>
          <a:lstStyle/>
          <a:p>
            <a: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İletişim ve Hasta Güvenliği</a:t>
            </a:r>
            <a:b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CFC426-3294-8DD7-2219-D215617F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38" y="1207008"/>
            <a:ext cx="10890928" cy="5445889"/>
          </a:xfrm>
        </p:spPr>
        <p:txBody>
          <a:bodyPr>
            <a:no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Hastaya açıklama yapılması</a:t>
            </a:r>
            <a:b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‘Kan örneğinizi almak istiyorum. Kolunuzdan bir iğne ile girip birkaç tüp dolduracağım. Yaklaşık 1–2 dakika sürecek. Herhangi bir sorunuz var mı?’</a:t>
            </a:r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Geri bildirim alınması</a:t>
            </a:r>
            <a:b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sz="2800" dirty="0"/>
              <a:t>İşlem sonrası hastaya kendini nasıl hissettiğini sorun. Şikâyeti varsa not alın.</a:t>
            </a:r>
          </a:p>
          <a:p>
            <a:r>
              <a:rPr lang="tr-TR" sz="2800" b="1" dirty="0"/>
              <a:t>Unutmayın: hasta her şeyi hatırlamayabilir ama kendisine nasıl davranıldığını hep hatırlar.</a:t>
            </a:r>
            <a:endParaRPr lang="tr-TR" sz="2800" dirty="0"/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50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7CEB90-C29A-A0CA-7E4D-13B3C50D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Özet 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F3FCB3-C811-E403-5BB3-DD75AE7D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10890928" cy="1244047"/>
          </a:xfrm>
        </p:spPr>
        <p:txBody>
          <a:bodyPr>
            <a:normAutofit fontScale="92500" lnSpcReduction="10000"/>
          </a:bodyPr>
          <a:lstStyle/>
          <a:p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Güvenli, steril ve kontrollü çalışın</a:t>
            </a:r>
          </a:p>
          <a:p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İşlem öncesi ve sonrası iletişimi ihmal etmeyin</a:t>
            </a:r>
          </a:p>
          <a:p>
            <a:pPr marL="0" indent="0">
              <a:buNone/>
            </a:pPr>
            <a:endParaRPr lang="tr-T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1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4D2780-BDDA-5B3F-EE5E-180A878B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140107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Hocam, damar bulmakta zorlanırsak ne yapmalıyız?"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835E3D-A1F9-9C74-C8B0-ACCF0F39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02" y="2479093"/>
            <a:ext cx="10890928" cy="3566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çok sık yaşanır, özellikle hipotansif, yaşlı ya da kemoterapi almış hastalarda. Yapabilecekleriniz: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Turnikeyi biraz daha yukarıdan uygulayın.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Hastadan kolunu birkaç kez sıkıp bırakmasını isteyin.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Bölgeyi ılık havluyla 1-2 dakika kapatmak damarları belirginleştirebilir.</a:t>
            </a:r>
            <a:b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Eğer yine de bulamıyorsanız, hastayı yormadan, gerekirse başka bir arkadaşınızdan yardım isteyin. Zorlamak risklidir.</a:t>
            </a: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89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5EA9B5-F53C-ADAA-B99C-6B7263FE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"Kan aldıktan sonra tüpü çalkalamamız gerekiyor mu?"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BE642C-3372-4F9B-9093-900B8AE92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52" y="2828852"/>
            <a:ext cx="10890928" cy="356616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Evet, ama nazikçe. </a:t>
            </a:r>
          </a:p>
          <a:p>
            <a:pPr marL="0" indent="0">
              <a:buNone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Özellikle katkı maddesi içeren tüpler (örneğin mor kapaklı EDTA tüpü) kanla iyice karışmalı. </a:t>
            </a:r>
          </a:p>
          <a:p>
            <a:pPr marL="0" indent="0">
              <a:buNone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Ancak çok sert çalkalamak hemolize neden olur. Hafifçe baş aşağı çevirerek 5–6 kez yavaşça karıştırmak yeterlidir.</a:t>
            </a: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68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E07E95-6391-5F1B-7FDB-1C1BA507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İğne batması olursa ne yapmalıyız?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1002FA-73DC-0DDA-2B30-DA0B0B4A7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93" y="2147335"/>
            <a:ext cx="10890928" cy="3566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İlk yapmanız gereken: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Eldiveni çıkarıp bölgeyi bol su ve sabunla yıkamak,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Gerekirse hafifçe kanatmak,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Ardından bağlı bulunduğunuz birime veya enfeksiyon kontrol ekibine hemen bildirmektir.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durum kesinlikle gizlenmemelidir. </a:t>
            </a:r>
          </a:p>
        </p:txBody>
      </p:sp>
    </p:spTree>
    <p:extLst>
      <p:ext uri="{BB962C8B-B14F-4D97-AF65-F5344CB8AC3E}">
        <p14:creationId xmlns:p14="http://schemas.microsoft.com/office/powerpoint/2010/main" val="3183212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97528F-28EE-72A3-6E27-E248FA3C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174831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Hangi test için hangi tüp kullanılmalı, karıştırıyorum bazen.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18D842-482A-A226-408A-1AECD8CB3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“Çok haklısınız, bu başlangıçta karışabilir. Ama temel birkaç örnek aklınızda kalmalı:</a:t>
            </a:r>
          </a:p>
          <a:p>
            <a:r>
              <a:rPr lang="tr-T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 kapak: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EDTA – Hemogram, kan sayımı</a:t>
            </a:r>
          </a:p>
          <a:p>
            <a:r>
              <a:rPr lang="tr-T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Kırmızı/sarı kapak: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Serum – Biyokimya testleri (ALT, AST, üre, kreatinin vs.)</a:t>
            </a:r>
          </a:p>
          <a:p>
            <a:r>
              <a:rPr lang="tr-T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Mavi kapak: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Sodyum sitrat – Koagülasyon testleri (PT, </a:t>
            </a:r>
            <a:r>
              <a:rPr lang="tr-T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aPTT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tr-T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Yeşil kapak: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Heparin – Gaz analizleri, bazı biyokimya testleri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Zamanla el alışkanlığı oluşur ama tüp üzerindeki renk kodlarına dikkat etmek her zaman iyidir.”</a:t>
            </a:r>
          </a:p>
          <a:p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90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04E5D7-26CE-DD98-C3DD-612ED958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255854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tr-TR" dirty="0"/>
              <a:t>Hastaya iğne batırmadan önce tekrar steril edip silmeli miyiz?"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8ED9BC-2AAE-9400-9A6A-F3438FC41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Hayır. </a:t>
            </a:r>
          </a:p>
          <a:p>
            <a:pPr marL="0" indent="0">
              <a:buNone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Cildi bir kez antiseptik solüsyonla silip </a:t>
            </a:r>
            <a:r>
              <a:rPr lang="tr-T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kurumasını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beklemek yeterlidir. </a:t>
            </a:r>
          </a:p>
          <a:p>
            <a:pPr marL="0" indent="0">
              <a:buNone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Kurumadan iğne girilirse hem hasta acı hisseder hem enfeksiyon riski artar. </a:t>
            </a:r>
          </a:p>
          <a:p>
            <a:pPr marL="0" indent="0">
              <a:buNone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Ancak kuruduktan sonra tekrar silerseniz, o antiseptik etkisini kaybeder. </a:t>
            </a:r>
          </a:p>
          <a:p>
            <a:pPr marL="0" indent="0">
              <a:buNone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 temizlik, tek giriş kuralına uyun.”</a:t>
            </a: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48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B1AFC7-E602-6E1B-E311-927BE044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232705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tr-TR" sz="2700" dirty="0"/>
              <a:t>İç hastalıkları servisinde 85 yaşında, hipotansif, </a:t>
            </a:r>
            <a:r>
              <a:rPr lang="tr-TR" sz="2700" dirty="0" err="1"/>
              <a:t>dehidrate</a:t>
            </a:r>
            <a:r>
              <a:rPr lang="tr-TR" sz="2700" dirty="0"/>
              <a:t> bir hasta. Kan almanız isteniyor ancak görünür damar yok, hasta huzursuz ve iğneden korktuğunu söylüyor.</a:t>
            </a:r>
            <a:br>
              <a:rPr lang="tr-TR" sz="2700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5C6DD4-D791-179A-0AD1-0FCDB8D9A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i="1" dirty="0"/>
              <a:t>“Bu durumda ne yapardınız? Damar bulmak için ne teknikler kullanılabilir? Hastaya nasıl yaklaşmalısınız?”</a:t>
            </a:r>
            <a:endParaRPr lang="tr-TR" dirty="0"/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Kolun altına ılık havlu koyarak damar genişletme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Turnikeyi biraz daha yukarıdan uygulama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Parmakla yavaşça damar </a:t>
            </a:r>
            <a:r>
              <a:rPr lang="tr-T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palpe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etme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Sakin konuşma, hastaya güven verme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Gerekirse işlemi deneyimli birine devretme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13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7F28C8-3DB5-F6CE-23B5-C24F720F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035935"/>
            <a:ext cx="10890929" cy="711842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Alma Türleri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A6E5F1-64B1-D19F-219E-974E4E585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47777"/>
            <a:ext cx="10890928" cy="4780345"/>
          </a:xfrm>
        </p:spPr>
        <p:txBody>
          <a:bodyPr>
            <a:normAutofit/>
          </a:bodyPr>
          <a:lstStyle/>
          <a:p>
            <a:r>
              <a:rPr lang="tr-TR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Venöz Kan Alma </a:t>
            </a:r>
            <a:r>
              <a:rPr lang="tr-T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En sık uygulanan yöntem</a:t>
            </a:r>
          </a:p>
          <a:p>
            <a:pPr marL="0" indent="0">
              <a:buNone/>
            </a:pPr>
            <a:r>
              <a:rPr lang="tr-T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Kolumuzdaki toplardamarlardan, genellikle ön kolun iç kısmındaki </a:t>
            </a:r>
            <a:r>
              <a:rPr lang="tr-T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antekübital</a:t>
            </a:r>
            <a:r>
              <a:rPr lang="tr-T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venden alınır. Laboratuvar testlerinin büyük bir kısmı bu yolla alınan örneklerle yapılır.</a:t>
            </a:r>
          </a:p>
          <a:p>
            <a:pPr marL="0" indent="0">
              <a:buNone/>
            </a:pPr>
            <a:endParaRPr lang="tr-T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tr-TR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Kapiller Kan Alma </a:t>
            </a:r>
            <a:r>
              <a:rPr lang="tr-T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Parmaktan/damar dışı yüzeylerden</a:t>
            </a:r>
          </a:p>
          <a:p>
            <a:pPr marL="0" indent="0">
              <a:buNone/>
            </a:pPr>
            <a:r>
              <a:rPr lang="tr-T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Daha çok bebeklerde, küçük çocuklarda veya sadece az miktarda kan gerektiğinde kullanılır. Parmak ucu, topuk ya da kulak memesi gibi </a:t>
            </a:r>
            <a:r>
              <a:rPr lang="tr-T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yüzeyel</a:t>
            </a:r>
            <a:r>
              <a:rPr lang="tr-T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bölgelerden kan alınır.</a:t>
            </a:r>
          </a:p>
          <a:p>
            <a:pPr marL="0" indent="0">
              <a:buNone/>
            </a:pPr>
            <a:endParaRPr lang="tr-T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tr-TR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Arteriyel Kan Alma </a:t>
            </a:r>
            <a:r>
              <a:rPr lang="tr-T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Sınırlı durumlar için, genellikle uzman tarafından</a:t>
            </a:r>
          </a:p>
          <a:p>
            <a:pPr marL="0" indent="0">
              <a:buNone/>
            </a:pPr>
            <a:r>
              <a:rPr lang="tr-T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Daha nadir uygulanır. Genellikle yoğun bakımda, arteriyel gaz analizi gibi testler için alınır. </a:t>
            </a:r>
          </a:p>
          <a:p>
            <a:pPr marL="0" indent="0">
              <a:buNone/>
            </a:pPr>
            <a:endParaRPr lang="tr-T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05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3C5984-EAA1-04CC-594A-323BA4C0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1" y="1186406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tr-TR" i="1" dirty="0"/>
              <a:t>“Sizce bir doktor, her zaman kan alma gibi işlemleri de iyi yapmalı mı? Neden?”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3E9138-6A50-EFCE-EB1B-AD57DE63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36" y="2517725"/>
            <a:ext cx="10890928" cy="3566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Pratik olarak kan alma işi genellikle hemşire veya teknisyenlere bırakılır. Ancak bir doktor olarak bu işlemi </a:t>
            </a:r>
            <a:r>
              <a:rPr lang="tr-TR" b="1" dirty="0"/>
              <a:t>bilmeli, gerektiğinde yapabilmelisiniz.</a:t>
            </a:r>
            <a:endParaRPr lang="tr-TR" dirty="0"/>
          </a:p>
          <a:p>
            <a:r>
              <a:rPr lang="tr-TR" dirty="0"/>
              <a:t>İki ana neden:</a:t>
            </a:r>
          </a:p>
          <a:p>
            <a:pPr lvl="1"/>
            <a:r>
              <a:rPr lang="tr-TR" b="1" dirty="0"/>
              <a:t>Acil durumlar</a:t>
            </a:r>
            <a:r>
              <a:rPr lang="tr-TR" dirty="0"/>
              <a:t>: Gece nöbetinde ya da müdahale anında kimse yoksa sizden beklenir.</a:t>
            </a:r>
          </a:p>
          <a:p>
            <a:pPr lvl="1"/>
            <a:r>
              <a:rPr lang="tr-TR" b="1" dirty="0"/>
              <a:t>Hasta eğitimi ve yönlendirme</a:t>
            </a:r>
            <a:r>
              <a:rPr lang="tr-TR" dirty="0"/>
              <a:t>: Hangi tüp, hangi test için kullanılmalı? Hatalı kan alımı sonuçları nasıl etkiler? Bunları anlayabilmek için süreci bilmeniz gerekir.</a:t>
            </a:r>
          </a:p>
          <a:p>
            <a:r>
              <a:rPr lang="tr-TR" dirty="0"/>
              <a:t>Ayrıca, işlemi bilmeyen bir hekimin ekip arkadaşına doğru ve saygılı yönlendirme yapması da zordur.</a:t>
            </a:r>
          </a:p>
          <a:p>
            <a:r>
              <a:rPr lang="tr-TR" dirty="0"/>
              <a:t>Kısacası: </a:t>
            </a:r>
            <a:r>
              <a:rPr lang="tr-TR" b="1" dirty="0"/>
              <a:t>Her hekim, kan almayı bilmeli; gerektiğinde yapabilecek bilgi ve beceride olmalıdır.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0252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C28B1-5951-E48A-51CB-F9078D0D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10284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3F88A8-9C9A-A23F-0D3A-AD29AE1A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" y="1130087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Gerekli Malzemeler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FEF931-E648-53D1-87B9-41829585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Eldiven, turnike, antiseptik solüsyon</a:t>
            </a:r>
          </a:p>
          <a:p>
            <a:r>
              <a:rPr lang="tr-T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Vacutainer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sistemi veya enjektör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Tüpler (renk kodlarıyla), pamuk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Atık kutusu (kesici-delici)</a:t>
            </a:r>
          </a:p>
          <a:p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8BF3A8D-7C20-74E0-6544-31D4C1C5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648" y="280815"/>
            <a:ext cx="1599593" cy="1424295"/>
          </a:xfrm>
          <a:prstGeom prst="rect">
            <a:avLst/>
          </a:prstGeom>
        </p:spPr>
      </p:pic>
      <p:pic>
        <p:nvPicPr>
          <p:cNvPr id="7" name="Resim 6" descr="kemer, kumaş, doku, mod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DCFBFA9-85D6-78B0-42B6-A487315C8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241" y="86051"/>
            <a:ext cx="1840627" cy="1643417"/>
          </a:xfrm>
          <a:prstGeom prst="rect">
            <a:avLst/>
          </a:prstGeom>
        </p:spPr>
      </p:pic>
      <p:pic>
        <p:nvPicPr>
          <p:cNvPr id="9" name="Resim 8" descr="el, eldiven çeşitleri, parmak, eldive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5DA76C2-DA80-F7B1-3870-FCD00D032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855" y="256457"/>
            <a:ext cx="1763935" cy="1402383"/>
          </a:xfrm>
          <a:prstGeom prst="rect">
            <a:avLst/>
          </a:prstGeom>
        </p:spPr>
      </p:pic>
      <p:pic>
        <p:nvPicPr>
          <p:cNvPr id="11" name="Resim 10" descr="metin, plastik şişe, şişe, çözüm, çözelti, eriy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02842EB-1B9C-FCCB-2A32-877F1A54F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7868" y="0"/>
            <a:ext cx="1111015" cy="2141316"/>
          </a:xfrm>
          <a:prstGeom prst="rect">
            <a:avLst/>
          </a:prstGeom>
        </p:spPr>
      </p:pic>
      <p:pic>
        <p:nvPicPr>
          <p:cNvPr id="13" name="Resim 12" descr="tıbbi cihazlar, tıbbi, iğne, şırıng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4534C15-4F4F-859F-E3FA-3884FCEAE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0780" y="2882712"/>
            <a:ext cx="2032000" cy="2082800"/>
          </a:xfrm>
          <a:prstGeom prst="rect">
            <a:avLst/>
          </a:prstGeom>
        </p:spPr>
      </p:pic>
      <p:pic>
        <p:nvPicPr>
          <p:cNvPr id="15" name="Resim 14" descr="tıbbi cihazlar, iğne, tıbbi, sağlık bakım hizmet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345D5BB-3B5F-D2C1-A4E3-3D40847E2C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7241" y="2844612"/>
            <a:ext cx="2057400" cy="2159000"/>
          </a:xfrm>
          <a:prstGeom prst="rect">
            <a:avLst/>
          </a:prstGeom>
        </p:spPr>
      </p:pic>
      <p:sp>
        <p:nvSpPr>
          <p:cNvPr id="27" name="Metin kutusu 26">
            <a:extLst>
              <a:ext uri="{FF2B5EF4-FFF2-40B4-BE49-F238E27FC236}">
                <a16:creationId xmlns:a16="http://schemas.microsoft.com/office/drawing/2014/main" id="{9796297E-C7E4-08FD-DFB8-4BAB7A6575ED}"/>
              </a:ext>
            </a:extLst>
          </p:cNvPr>
          <p:cNvSpPr txBox="1"/>
          <p:nvPr/>
        </p:nvSpPr>
        <p:spPr>
          <a:xfrm>
            <a:off x="5331502" y="1658840"/>
            <a:ext cx="1420639" cy="738664"/>
          </a:xfrm>
          <a:prstGeom prst="rect">
            <a:avLst/>
          </a:prstGeom>
          <a:solidFill>
            <a:schemeClr val="bg1">
              <a:alpha val="42566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İşlem boyunca çıkartma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3BE26FAD-9F00-B9EB-7484-231B7DBB24A2}"/>
              </a:ext>
            </a:extLst>
          </p:cNvPr>
          <p:cNvSpPr txBox="1"/>
          <p:nvPr/>
        </p:nvSpPr>
        <p:spPr>
          <a:xfrm>
            <a:off x="7057763" y="1766352"/>
            <a:ext cx="2938956" cy="523220"/>
          </a:xfrm>
          <a:prstGeom prst="rect">
            <a:avLst/>
          </a:prstGeom>
          <a:solidFill>
            <a:schemeClr val="bg1">
              <a:alpha val="42566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Çok sıkı yada uzun süre takılı tutma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9F19E604-F9A3-32F2-EA05-166306836967}"/>
              </a:ext>
            </a:extLst>
          </p:cNvPr>
          <p:cNvSpPr txBox="1"/>
          <p:nvPr/>
        </p:nvSpPr>
        <p:spPr>
          <a:xfrm>
            <a:off x="10367868" y="2167668"/>
            <a:ext cx="1728323" cy="738664"/>
          </a:xfrm>
          <a:prstGeom prst="rect">
            <a:avLst/>
          </a:prstGeom>
          <a:solidFill>
            <a:schemeClr val="bg1">
              <a:alpha val="42566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Antiseptik kurumadan iğne batırma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873F4784-05A6-69E4-2BA8-06E8063C9D28}"/>
              </a:ext>
            </a:extLst>
          </p:cNvPr>
          <p:cNvSpPr txBox="1"/>
          <p:nvPr/>
        </p:nvSpPr>
        <p:spPr>
          <a:xfrm>
            <a:off x="5627918" y="5401214"/>
            <a:ext cx="6296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Vacutainer</a:t>
            </a:r>
            <a:r>
              <a:rPr lang="tr-TR" sz="1800" b="1" i="0" u="none" strike="noStrike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sistemi, tüplerin otomatik dolmasını sağlar ve modern kliniklerde en sık tercih edilen sistemdir. </a:t>
            </a:r>
            <a:r>
              <a:rPr lang="tr-T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tr-TR" sz="1800" b="1" i="0" u="none" strike="noStrike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lasik enjektör de kullanılabilir</a:t>
            </a:r>
            <a:r>
              <a:rPr lang="tr-T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516B6055-3FAB-590A-22F4-DBF1819D65C0}"/>
              </a:ext>
            </a:extLst>
          </p:cNvPr>
          <p:cNvSpPr txBox="1"/>
          <p:nvPr/>
        </p:nvSpPr>
        <p:spPr>
          <a:xfrm>
            <a:off x="364603" y="5457234"/>
            <a:ext cx="4311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u="none" strike="noStrike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Kullanılmış iğneler asla tekrar kapatılmamalı ve doğrudan özel atık kutularına atılmalıdır. 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9F764386-A537-E4EE-8ECF-8FAD50C35CBA}"/>
              </a:ext>
            </a:extLst>
          </p:cNvPr>
          <p:cNvSpPr txBox="1"/>
          <p:nvPr/>
        </p:nvSpPr>
        <p:spPr>
          <a:xfrm>
            <a:off x="364603" y="1807812"/>
            <a:ext cx="11559941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📌 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“Kan alma işlemine başlamadan önce mutlaka tüm malzemelerin eksiksiz ve doğru şekilde hazırlandığından emin olun.</a:t>
            </a:r>
          </a:p>
          <a:p>
            <a:endParaRPr lang="tr-T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📌 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“Bu hem işlemin güvenli ve hızlı gerçekleşmesini sağlar hem de hasta güvenliği açısından önemlidir.</a:t>
            </a:r>
          </a:p>
          <a:p>
            <a:endParaRPr lang="tr-T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DD467C-73A6-10D4-4F8C-63CC48ED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Enfeksiyon Kontrolü ve Güvenlik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5A7AC2-6CB3-8FBB-D673-99055B6F5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hijyeni ve eldiven kullanımı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 kullanımlık malzeme tercih edilmesi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İğne batması riski ve önlemler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Atık yönetimi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2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17D445-7F1E-8752-ACF9-DB635C10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Hijyeni</a:t>
            </a:r>
            <a:br>
              <a:rPr lang="tr-T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0BB175-814B-5192-2B4A-F448A5F4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İşleme başlamadan önce ve sonra eller mutlaka yıkanmalı veya alkol bazlı el antiseptiği ile dezenfekte edilmelidir.</a:t>
            </a:r>
          </a:p>
          <a:p>
            <a:r>
              <a:rPr lang="tr-TR" sz="28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Eldiven giyilmiş olsa bile, el hijyeni ihmal edilmemelidir.</a:t>
            </a: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Ellerin temiz olması, çapraz bulaş riskini ciddi oranda azaltır.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4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2638AF-845A-D484-219F-BBD87E55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Eldiven Kullanımı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8A70A9-79F3-A798-F9F6-D310C4E9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 hasta için tek kullanımlık eldiven giyilmeli, işlem sonrası atılmalıdır.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Kirli eldivenle bilgisayar klavyesine, hasta dosyasına ya da başka malzemelere dokunulmamalıdır.</a:t>
            </a:r>
          </a:p>
          <a:p>
            <a:r>
              <a:rPr lang="tr-TR" sz="24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Eldiven, sizi iğne batmasına karşı tam korumaz; bu nedenle dikkatli çalışma hâlâ şarttır.</a:t>
            </a: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4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885DDB-7284-087E-E0CE-59D916FD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Cilt Antisepsisi</a:t>
            </a:r>
            <a:b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5A2B77-C82C-BB7C-1C30-8D04F98F7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İğne giriş bölgesi antiseptik solüsyonla silinmelidir. 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sık %70'lik alkol kullanılır.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Dairesel hareketlerle silme yapılmalı, ardından bölgenin kuruması beklenmelidir.</a:t>
            </a: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Cilt ıslak iken damara girilirse, hem hasta daha çok canı yanar hem de enfeksiyon riski artar.</a:t>
            </a: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8621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7292</TotalTime>
  <Words>4009</Words>
  <Application>Microsoft Macintosh PowerPoint</Application>
  <PresentationFormat>Geniş ekran</PresentationFormat>
  <Paragraphs>338</Paragraphs>
  <Slides>41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6" baseType="lpstr">
      <vt:lpstr>Aptos</vt:lpstr>
      <vt:lpstr>Arial</vt:lpstr>
      <vt:lpstr>Grandview Display</vt:lpstr>
      <vt:lpstr>Verdana</vt:lpstr>
      <vt:lpstr>DashVTI</vt:lpstr>
      <vt:lpstr>KAN ALMA ve PÜF NOKTALARI</vt:lpstr>
      <vt:lpstr>Amaç</vt:lpstr>
      <vt:lpstr>Kan alma işlemi </vt:lpstr>
      <vt:lpstr>Kan Alma Türleri </vt:lpstr>
      <vt:lpstr>Gerekli Malzemeler </vt:lpstr>
      <vt:lpstr>Enfeksiyon Kontrolü ve Güvenlik </vt:lpstr>
      <vt:lpstr>El Hijyeni </vt:lpstr>
      <vt:lpstr>Eldiven Kullanımı </vt:lpstr>
      <vt:lpstr>Cilt Antisepsisi </vt:lpstr>
      <vt:lpstr>Kesici-Delici Aletlerin Güvenliği </vt:lpstr>
      <vt:lpstr>Kişisel Koruyucu Ekipman  </vt:lpstr>
      <vt:lpstr>Unutmayın</vt:lpstr>
      <vt:lpstr>Adım Adım KAN ALMA </vt:lpstr>
      <vt:lpstr>Hastanın Kimliğini Doğrulama </vt:lpstr>
      <vt:lpstr>İşlemi Açıklama ve Onay Alma </vt:lpstr>
      <vt:lpstr>Uygun Pozisyonu Sağlama </vt:lpstr>
      <vt:lpstr>. Turnike Uygulama </vt:lpstr>
      <vt:lpstr>Uygun Damarın Seçimi </vt:lpstr>
      <vt:lpstr>PowerPoint Sunusu</vt:lpstr>
      <vt:lpstr>Cildi Antiseptikle Temizleme </vt:lpstr>
      <vt:lpstr>İğnenin Yerleştirilmesi </vt:lpstr>
      <vt:lpstr> Tüplerin Doğru Sırayla Doldurulması </vt:lpstr>
      <vt:lpstr>Turnikenin Zamanında Çıkarılması </vt:lpstr>
      <vt:lpstr>İğnenin Çekilmesi ve Bası Uygulanması </vt:lpstr>
      <vt:lpstr>Atıkların Güvenli Şekilde Atılması </vt:lpstr>
      <vt:lpstr>PowerPoint Sunusu</vt:lpstr>
      <vt:lpstr>PowerPoint Sunusu</vt:lpstr>
      <vt:lpstr>PowerPoint Sunusu</vt:lpstr>
      <vt:lpstr>PowerPoint Sunusu</vt:lpstr>
      <vt:lpstr>Sık Yapılan Hatalar </vt:lpstr>
      <vt:lpstr>Olası Komplikasyonlar </vt:lpstr>
      <vt:lpstr>İletişim ve Hasta Güvenliği </vt:lpstr>
      <vt:lpstr>Özet  </vt:lpstr>
      <vt:lpstr>Hocam, damar bulmakta zorlanırsak ne yapmalıyız?" </vt:lpstr>
      <vt:lpstr>"Kan aldıktan sonra tüpü çalkalamamız gerekiyor mu?" </vt:lpstr>
      <vt:lpstr>İğne batması olursa ne yapmalıyız? </vt:lpstr>
      <vt:lpstr>Hangi test için hangi tüp kullanılmalı, karıştırıyorum bazen. </vt:lpstr>
      <vt:lpstr>Hastaya iğne batırmadan önce tekrar steril edip silmeli miyiz?" </vt:lpstr>
      <vt:lpstr>İç hastalıkları servisinde 85 yaşında, hipotansif, dehidrate bir hasta. Kan almanız isteniyor ancak görünür damar yok, hasta huzursuz ve iğneden korktuğunu söylüyor. </vt:lpstr>
      <vt:lpstr>“Sizce bir doktor, her zaman kan alma gibi işlemleri de iyi yapmalı mı? Neden?” 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Engin Kelkitli</dc:creator>
  <cp:lastModifiedBy>Engin Kelkitli</cp:lastModifiedBy>
  <cp:revision>3</cp:revision>
  <dcterms:created xsi:type="dcterms:W3CDTF">2025-06-25T20:12:54Z</dcterms:created>
  <dcterms:modified xsi:type="dcterms:W3CDTF">2025-06-30T21:44:55Z</dcterms:modified>
</cp:coreProperties>
</file>